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8" r:id="rId3"/>
    <p:sldId id="262" r:id="rId4"/>
    <p:sldId id="264" r:id="rId5"/>
    <p:sldId id="269" r:id="rId6"/>
    <p:sldId id="256" r:id="rId7"/>
    <p:sldId id="265" r:id="rId8"/>
    <p:sldId id="271" r:id="rId9"/>
    <p:sldId id="266" r:id="rId10"/>
    <p:sldId id="267" r:id="rId11"/>
    <p:sldId id="259" r:id="rId12"/>
    <p:sldId id="272" r:id="rId13"/>
    <p:sldId id="273" r:id="rId14"/>
    <p:sldId id="274" r:id="rId15"/>
    <p:sldId id="275" r:id="rId16"/>
    <p:sldId id="261" r:id="rId17"/>
    <p:sldId id="278" r:id="rId18"/>
    <p:sldId id="277" r:id="rId19"/>
    <p:sldId id="279" r:id="rId20"/>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1564" autoAdjust="0"/>
  </p:normalViewPr>
  <p:slideViewPr>
    <p:cSldViewPr>
      <p:cViewPr>
        <p:scale>
          <a:sx n="62" d="100"/>
          <a:sy n="62" d="100"/>
        </p:scale>
        <p:origin x="-1962" y="276"/>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BB175-6083-4570-BBFD-F0EF5404C72A}" type="datetimeFigureOut">
              <a:rPr lang="ru-RU" smtClean="0"/>
              <a:pPr/>
              <a:t>22.10.2022</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B3128-A6D2-4747-B436-4CC4102460D6}" type="slidenum">
              <a:rPr lang="ru-RU" smtClean="0"/>
              <a:pPr/>
              <a:t>‹#›</a:t>
            </a:fld>
            <a:endParaRPr lang="ru-RU"/>
          </a:p>
        </p:txBody>
      </p:sp>
    </p:spTree>
    <p:extLst>
      <p:ext uri="{BB962C8B-B14F-4D97-AF65-F5344CB8AC3E}">
        <p14:creationId xmlns="" xmlns:p14="http://schemas.microsoft.com/office/powerpoint/2010/main" val="412609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5B3128-A6D2-4747-B436-4CC4102460D6}"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158749" y="7138617"/>
            <a:ext cx="6542532" cy="177544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514350" y="2133600"/>
            <a:ext cx="5829300" cy="2373477"/>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28700" y="4741334"/>
            <a:ext cx="4800600" cy="1964267"/>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3CAA58-374A-48A4-84AB-56AD5648D9E7}" type="slidenum">
              <a:rPr lang="ru-RU" smtClean="0"/>
              <a:pPr/>
              <a:t>‹#›</a:t>
            </a:fld>
            <a:endParaRPr lang="ru-RU"/>
          </a:p>
        </p:txBody>
      </p:sp>
      <p:grpSp>
        <p:nvGrpSpPr>
          <p:cNvPr id="15" name="Group 14"/>
          <p:cNvGrpSpPr>
            <a:grpSpLocks noChangeAspect="1"/>
          </p:cNvGrpSpPr>
          <p:nvPr/>
        </p:nvGrpSpPr>
        <p:grpSpPr bwMode="hidden">
          <a:xfrm>
            <a:off x="158749" y="952255"/>
            <a:ext cx="6542532" cy="177544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4972050" y="1930401"/>
            <a:ext cx="1543050" cy="5983111"/>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42900" y="1930400"/>
            <a:ext cx="4514850" cy="598311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3CAA58-374A-48A4-84AB-56AD5648D9E7}"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171450" y="304800"/>
            <a:ext cx="6521958" cy="631545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4535579" y="5604789"/>
            <a:ext cx="2157322" cy="95203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1964490" y="5433720"/>
            <a:ext cx="4158386" cy="1133517"/>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121546" y="5450083"/>
            <a:ext cx="4100985" cy="103236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4207117" y="5432233"/>
            <a:ext cx="2481000" cy="86873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158749" y="5411407"/>
            <a:ext cx="6542532" cy="177316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17524" y="3284747"/>
            <a:ext cx="5829300" cy="2032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025524" y="1916598"/>
            <a:ext cx="4813301" cy="1253068"/>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3CAA58-374A-48A4-84AB-56AD5648D9E7}" type="slidenum">
              <a:rPr lang="ru-RU" smtClean="0"/>
              <a:pPr/>
              <a:t>‹#›</a:t>
            </a:fld>
            <a:endParaRPr lang="ru-RU"/>
          </a:p>
        </p:txBody>
      </p:sp>
      <p:sp>
        <p:nvSpPr>
          <p:cNvPr id="9" name="Content Placeholder 8"/>
          <p:cNvSpPr>
            <a:spLocks noGrp="1"/>
          </p:cNvSpPr>
          <p:nvPr>
            <p:ph sz="quarter" idx="13"/>
          </p:nvPr>
        </p:nvSpPr>
        <p:spPr>
          <a:xfrm>
            <a:off x="507491" y="3572256"/>
            <a:ext cx="2866644" cy="45963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3483864" y="3572256"/>
            <a:ext cx="2866644" cy="459638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507492" y="3570819"/>
            <a:ext cx="2866644" cy="853016"/>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08000" y="4572001"/>
            <a:ext cx="2865041"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86150" y="3570817"/>
            <a:ext cx="2866644" cy="853016"/>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483769" y="4572001"/>
            <a:ext cx="2866644" cy="3596217"/>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158749" y="952255"/>
            <a:ext cx="6542532" cy="177316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83CAA58-374A-48A4-84AB-56AD5648D9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171450" y="304800"/>
            <a:ext cx="6521958" cy="190195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3CAA58-374A-48A4-84AB-56AD5648D9E7}" type="slidenum">
              <a:rPr lang="ru-RU" smtClean="0"/>
              <a:pPr/>
              <a:t>‹#›</a:t>
            </a:fld>
            <a:endParaRPr lang="ru-RU"/>
          </a:p>
        </p:txBody>
      </p:sp>
      <p:sp>
        <p:nvSpPr>
          <p:cNvPr id="4" name="Text Placeholder 3"/>
          <p:cNvSpPr>
            <a:spLocks noGrp="1"/>
          </p:cNvSpPr>
          <p:nvPr>
            <p:ph type="body" sz="half" idx="2"/>
          </p:nvPr>
        </p:nvSpPr>
        <p:spPr>
          <a:xfrm>
            <a:off x="685800" y="4775201"/>
            <a:ext cx="2514600" cy="2540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158749" y="952255"/>
            <a:ext cx="6542532" cy="177544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685800" y="3048000"/>
            <a:ext cx="2514600" cy="1670304"/>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88972" y="2438400"/>
            <a:ext cx="2928057" cy="508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171450" y="304800"/>
            <a:ext cx="6521958" cy="804672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158749" y="7138617"/>
            <a:ext cx="6542532" cy="177544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3655617" y="451556"/>
            <a:ext cx="2859484" cy="3239912"/>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3651250" y="3714045"/>
            <a:ext cx="2863850" cy="3228623"/>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94DDA-DCFB-42B5-9796-7AD2346AA008}" type="datetimeFigureOut">
              <a:rPr lang="ru-RU" smtClean="0"/>
              <a:pPr/>
              <a:t>22.10.2022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3CAA58-374A-48A4-84AB-56AD5648D9E7}" type="slidenum">
              <a:rPr lang="ru-RU" smtClean="0"/>
              <a:pPr/>
              <a:t>‹#›</a:t>
            </a:fld>
            <a:endParaRPr lang="ru-RU"/>
          </a:p>
        </p:txBody>
      </p:sp>
      <p:sp>
        <p:nvSpPr>
          <p:cNvPr id="3" name="Picture Placeholder 2"/>
          <p:cNvSpPr>
            <a:spLocks noGrp="1"/>
          </p:cNvSpPr>
          <p:nvPr>
            <p:ph type="pic" idx="1"/>
          </p:nvPr>
        </p:nvSpPr>
        <p:spPr>
          <a:xfrm>
            <a:off x="628650" y="1828800"/>
            <a:ext cx="2674620" cy="390144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171450" y="304800"/>
            <a:ext cx="6521958" cy="329184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158749" y="2239239"/>
            <a:ext cx="6542532" cy="177316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342900" y="451104"/>
            <a:ext cx="6172200" cy="167030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3872754" y="8333553"/>
            <a:ext cx="2840018" cy="486833"/>
          </a:xfrm>
          <a:prstGeom prst="rect">
            <a:avLst/>
          </a:prstGeom>
        </p:spPr>
        <p:txBody>
          <a:bodyPr vert="horz" lIns="91440" tIns="45720" rIns="91440" bIns="45720" rtlCol="0" anchor="ctr"/>
          <a:lstStyle>
            <a:lvl1pPr algn="r">
              <a:defRPr sz="1000">
                <a:solidFill>
                  <a:schemeClr val="tx2"/>
                </a:solidFill>
              </a:defRPr>
            </a:lvl1pPr>
          </a:lstStyle>
          <a:p>
            <a:fld id="{5B194DDA-DCFB-42B5-9796-7AD2346AA008}" type="datetimeFigureOut">
              <a:rPr lang="ru-RU" smtClean="0"/>
              <a:pPr/>
              <a:t>22.10.2022</a:t>
            </a:fld>
            <a:endParaRPr lang="ru-RU"/>
          </a:p>
        </p:txBody>
      </p:sp>
      <p:sp>
        <p:nvSpPr>
          <p:cNvPr id="5" name="Footer Placeholder 4"/>
          <p:cNvSpPr>
            <a:spLocks noGrp="1"/>
          </p:cNvSpPr>
          <p:nvPr>
            <p:ph type="ftr" sz="quarter" idx="3"/>
          </p:nvPr>
        </p:nvSpPr>
        <p:spPr>
          <a:xfrm>
            <a:off x="145229" y="8333553"/>
            <a:ext cx="2840018" cy="486833"/>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2993316" y="8333552"/>
            <a:ext cx="871370" cy="486833"/>
          </a:xfrm>
          <a:prstGeom prst="rect">
            <a:avLst/>
          </a:prstGeom>
        </p:spPr>
        <p:txBody>
          <a:bodyPr vert="horz" lIns="91440" tIns="45720" rIns="91440" bIns="45720" rtlCol="0" anchor="ctr"/>
          <a:lstStyle>
            <a:lvl1pPr algn="ctr">
              <a:defRPr sz="1000">
                <a:solidFill>
                  <a:schemeClr val="tx2"/>
                </a:solidFill>
              </a:defRPr>
            </a:lvl1pPr>
          </a:lstStyle>
          <a:p>
            <a:fld id="{683CAA58-374A-48A4-84AB-56AD5648D9E7}" type="slidenum">
              <a:rPr lang="ru-RU" smtClean="0"/>
              <a:pPr/>
              <a:t>‹#›</a:t>
            </a:fld>
            <a:endParaRPr lang="ru-RU"/>
          </a:p>
        </p:txBody>
      </p:sp>
      <p:sp>
        <p:nvSpPr>
          <p:cNvPr id="3" name="Text Placeholder 2"/>
          <p:cNvSpPr>
            <a:spLocks noGrp="1"/>
          </p:cNvSpPr>
          <p:nvPr>
            <p:ph type="body" idx="1"/>
          </p:nvPr>
        </p:nvSpPr>
        <p:spPr>
          <a:xfrm>
            <a:off x="654051" y="3567289"/>
            <a:ext cx="5556250" cy="460092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8680" y="1054207"/>
            <a:ext cx="5760640" cy="2308324"/>
          </a:xfrm>
          <a:prstGeom prst="rect">
            <a:avLst/>
          </a:prstGeom>
        </p:spPr>
        <p:txBody>
          <a:bodyPr wrap="square">
            <a:spAutoFit/>
          </a:bodyPr>
          <a:lstStyle/>
          <a:p>
            <a:endParaRPr lang="kk-KZ" dirty="0" smtClean="0">
              <a:effectLst/>
              <a:latin typeface="Times New Roman" pitchFamily="18" charset="0"/>
              <a:cs typeface="Times New Roman" pitchFamily="18" charset="0"/>
            </a:endParaRPr>
          </a:p>
          <a:p>
            <a:endParaRPr lang="kk-KZ" dirty="0">
              <a:latin typeface="Times New Roman" pitchFamily="18" charset="0"/>
              <a:cs typeface="Times New Roman" pitchFamily="18" charset="0"/>
            </a:endParaRPr>
          </a:p>
          <a:p>
            <a:endParaRPr lang="kk-KZ" dirty="0" smtClean="0">
              <a:effectLst/>
              <a:latin typeface="Times New Roman" pitchFamily="18" charset="0"/>
              <a:cs typeface="Times New Roman" pitchFamily="18" charset="0"/>
            </a:endParaRPr>
          </a:p>
          <a:p>
            <a:pPr algn="ctr"/>
            <a:r>
              <a:rPr lang="kk-KZ" dirty="0" smtClean="0">
                <a:solidFill>
                  <a:schemeClr val="bg1"/>
                </a:solidFill>
                <a:effectLst/>
                <a:latin typeface="Times New Roman" pitchFamily="18" charset="0"/>
                <a:cs typeface="Times New Roman" pitchFamily="18" charset="0"/>
              </a:rPr>
              <a:t>Ақмола облысы білім басқармасының  Қорғалжын ауданы бойынша білім бөлімі Қорғалжын ауылының «Балауса» балабақшасы» коммуналдық мемлекеттік мекемесі</a:t>
            </a:r>
            <a:endParaRPr lang="ru-RU" dirty="0" smtClean="0">
              <a:solidFill>
                <a:schemeClr val="bg1"/>
              </a:solidFill>
              <a:effectLst/>
              <a:latin typeface="Times New Roman" pitchFamily="18" charset="0"/>
              <a:ea typeface="Times New Roman"/>
              <a:cs typeface="Times New Roman" pitchFamily="18" charset="0"/>
            </a:endParaRPr>
          </a:p>
          <a:p>
            <a:endParaRPr lang="ru-RU" b="1" dirty="0">
              <a:latin typeface="Times New Roman" pitchFamily="18" charset="0"/>
              <a:cs typeface="Times New Roman" pitchFamily="18" charset="0"/>
            </a:endParaRPr>
          </a:p>
        </p:txBody>
      </p:sp>
      <p:sp>
        <p:nvSpPr>
          <p:cNvPr id="6" name="Прямоугольник 5"/>
          <p:cNvSpPr/>
          <p:nvPr/>
        </p:nvSpPr>
        <p:spPr>
          <a:xfrm>
            <a:off x="1268760" y="992423"/>
            <a:ext cx="4536504" cy="369332"/>
          </a:xfrm>
          <a:prstGeom prst="rect">
            <a:avLst/>
          </a:prstGeom>
        </p:spPr>
        <p:txBody>
          <a:bodyPr wrap="square">
            <a:spAutoFit/>
          </a:bodyPr>
          <a:lstStyle/>
          <a:p>
            <a:pPr algn="ctr"/>
            <a:r>
              <a:rPr lang="ru-RU" b="1" dirty="0" err="1">
                <a:solidFill>
                  <a:schemeClr val="bg1"/>
                </a:solidFill>
                <a:latin typeface="Times New Roman" pitchFamily="18" charset="0"/>
                <a:cs typeface="Times New Roman" pitchFamily="18" charset="0"/>
              </a:rPr>
              <a:t>Үздік</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эргономикалық</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шешімдер</a:t>
            </a:r>
            <a:endParaRPr lang="ru-RU" dirty="0">
              <a:solidFill>
                <a:schemeClr val="bg1"/>
              </a:solidFill>
              <a:latin typeface="Times New Roman" pitchFamily="18" charset="0"/>
              <a:cs typeface="Times New Roman" pitchFamily="18" charset="0"/>
            </a:endParaRPr>
          </a:p>
        </p:txBody>
      </p:sp>
      <p:sp>
        <p:nvSpPr>
          <p:cNvPr id="7" name="TextBox 6"/>
          <p:cNvSpPr txBox="1"/>
          <p:nvPr/>
        </p:nvSpPr>
        <p:spPr>
          <a:xfrm>
            <a:off x="822821" y="3635895"/>
            <a:ext cx="5184576" cy="1384995"/>
          </a:xfrm>
          <a:prstGeom prst="rect">
            <a:avLst/>
          </a:prstGeom>
          <a:noFill/>
        </p:spPr>
        <p:txBody>
          <a:bodyPr wrap="square" rtlCol="0">
            <a:spAutoFit/>
          </a:bodyPr>
          <a:lstStyle/>
          <a:p>
            <a:pPr algn="ctr"/>
            <a:r>
              <a:rPr lang="kk-KZ" sz="2800" dirty="0" smtClean="0">
                <a:solidFill>
                  <a:schemeClr val="bg1"/>
                </a:solidFill>
                <a:latin typeface="Times New Roman" pitchFamily="18" charset="0"/>
                <a:cs typeface="Times New Roman" pitchFamily="18" charset="0"/>
              </a:rPr>
              <a:t>Тақырыбы: Мектепке дейінгі ұйымда ойындарды тиімді қолдану</a:t>
            </a:r>
            <a:r>
              <a:rPr lang="kk-KZ" sz="2800" dirty="0" smtClean="0">
                <a:solidFill>
                  <a:srgbClr val="FFFF00"/>
                </a:solidFill>
                <a:latin typeface="Times New Roman" pitchFamily="18" charset="0"/>
                <a:cs typeface="Times New Roman" pitchFamily="18" charset="0"/>
              </a:rPr>
              <a:t>.</a:t>
            </a:r>
            <a:endParaRPr lang="ru-RU" sz="2800" dirty="0">
              <a:solidFill>
                <a:srgbClr val="FFFF00"/>
              </a:solidFill>
              <a:latin typeface="Times New Roman" pitchFamily="18" charset="0"/>
              <a:cs typeface="Times New Roman" pitchFamily="18" charset="0"/>
            </a:endParaRPr>
          </a:p>
        </p:txBody>
      </p:sp>
      <p:sp>
        <p:nvSpPr>
          <p:cNvPr id="6145" name="Rectangle 1"/>
          <p:cNvSpPr>
            <a:spLocks noChangeArrowheads="1"/>
          </p:cNvSpPr>
          <p:nvPr/>
        </p:nvSpPr>
        <p:spPr bwMode="auto">
          <a:xfrm>
            <a:off x="1375602" y="6429388"/>
            <a:ext cx="54823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dirty="0" smtClean="0">
                <a:solidFill>
                  <a:srgbClr val="FF0000"/>
                </a:solidFill>
                <a:latin typeface="Times New Roman" pitchFamily="18" charset="0"/>
                <a:cs typeface="Times New Roman" pitchFamily="18" charset="0"/>
              </a:rPr>
              <a:t>Дене шынықтырушы нұсқаушысы: Жортугулова  Т.С.</a:t>
            </a:r>
            <a:endParaRPr kumimoji="0" lang="kk-KZ"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52294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endParaRPr lang="ru-RU" dirty="0" smtClean="0"/>
          </a:p>
          <a:p>
            <a:endParaRPr lang="ru-RU" dirty="0"/>
          </a:p>
        </p:txBody>
      </p:sp>
      <p:sp>
        <p:nvSpPr>
          <p:cNvPr id="4" name="TextBox 3"/>
          <p:cNvSpPr txBox="1"/>
          <p:nvPr/>
        </p:nvSpPr>
        <p:spPr>
          <a:xfrm>
            <a:off x="214290" y="500034"/>
            <a:ext cx="242374" cy="369332"/>
          </a:xfrm>
          <a:prstGeom prst="rect">
            <a:avLst/>
          </a:prstGeom>
          <a:noFill/>
        </p:spPr>
        <p:txBody>
          <a:bodyPr wrap="none" rtlCol="0">
            <a:spAutoFit/>
          </a:bodyPr>
          <a:lstStyle/>
          <a:p>
            <a:r>
              <a:rPr lang="kk-KZ"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2776" y="539552"/>
            <a:ext cx="4206601" cy="369332"/>
          </a:xfrm>
          <a:prstGeom prst="rect">
            <a:avLst/>
          </a:prstGeom>
          <a:noFill/>
        </p:spPr>
        <p:txBody>
          <a:bodyPr wrap="none" rtlCol="0">
            <a:spAutoFit/>
          </a:bodyPr>
          <a:lstStyle/>
          <a:p>
            <a:pPr algn="ctr"/>
            <a:r>
              <a:rPr lang="kk-KZ" dirty="0" smtClean="0">
                <a:solidFill>
                  <a:srgbClr val="FF0000"/>
                </a:solidFill>
                <a:latin typeface="Times New Roman" pitchFamily="18" charset="0"/>
                <a:cs typeface="Times New Roman" pitchFamily="18" charset="0"/>
              </a:rPr>
              <a:t>Ойын «Жануарларды қалай күту керек?»</a:t>
            </a:r>
            <a:endParaRPr lang="ru-RU" dirty="0">
              <a:solidFill>
                <a:srgbClr val="FF0000"/>
              </a:solidFill>
              <a:latin typeface="Times New Roman" pitchFamily="18" charset="0"/>
              <a:cs typeface="Times New Roman" pitchFamily="18" charset="0"/>
            </a:endParaRPr>
          </a:p>
        </p:txBody>
      </p:sp>
      <p:sp>
        <p:nvSpPr>
          <p:cNvPr id="5" name="TextBox 4"/>
          <p:cNvSpPr txBox="1"/>
          <p:nvPr/>
        </p:nvSpPr>
        <p:spPr>
          <a:xfrm>
            <a:off x="299553" y="1043608"/>
            <a:ext cx="6344158" cy="3416320"/>
          </a:xfrm>
          <a:prstGeom prst="rect">
            <a:avLst/>
          </a:prstGeom>
          <a:noFill/>
        </p:spPr>
        <p:txBody>
          <a:bodyPr wrap="square" rtlCol="0">
            <a:spAutoFit/>
          </a:bodyPr>
          <a:lstStyle/>
          <a:p>
            <a:r>
              <a:rPr lang="kk-KZ" dirty="0" smtClean="0">
                <a:solidFill>
                  <a:srgbClr val="FF0000"/>
                </a:solidFill>
                <a:latin typeface="Times New Roman" pitchFamily="18" charset="0"/>
                <a:cs typeface="Times New Roman" pitchFamily="18" charset="0"/>
              </a:rPr>
              <a:t>Мақсаты</a:t>
            </a:r>
            <a:r>
              <a:rPr lang="kk-KZ" dirty="0" smtClean="0">
                <a:latin typeface="Times New Roman" pitchFamily="18" charset="0"/>
                <a:cs typeface="Times New Roman" pitchFamily="18" charset="0"/>
              </a:rPr>
              <a:t>: </a:t>
            </a:r>
          </a:p>
          <a:p>
            <a:r>
              <a:rPr lang="kk-KZ" dirty="0" smtClean="0">
                <a:latin typeface="Times New Roman" pitchFamily="18" charset="0"/>
                <a:cs typeface="Times New Roman" pitchFamily="18" charset="0"/>
              </a:rPr>
              <a:t>Балаларды жануарларға қайырылымдықпен қарауға үйрету.</a:t>
            </a:r>
          </a:p>
          <a:p>
            <a:r>
              <a:rPr lang="kk-KZ" dirty="0" smtClean="0">
                <a:latin typeface="Times New Roman" pitchFamily="18" charset="0"/>
                <a:cs typeface="Times New Roman" pitchFamily="18" charset="0"/>
              </a:rPr>
              <a:t>Балалардың үй жануарлары туралы білімдерін тереңдету. </a:t>
            </a:r>
          </a:p>
          <a:p>
            <a:r>
              <a:rPr lang="kk-KZ" dirty="0" smtClean="0">
                <a:latin typeface="Times New Roman" pitchFamily="18" charset="0"/>
                <a:cs typeface="Times New Roman" pitchFamily="18" charset="0"/>
              </a:rPr>
              <a:t>Оларды сипаттау арқылы жануарларды танып біледі.</a:t>
            </a:r>
          </a:p>
          <a:p>
            <a:r>
              <a:rPr lang="kk-KZ" dirty="0" smtClean="0">
                <a:solidFill>
                  <a:srgbClr val="FF0000"/>
                </a:solidFill>
                <a:latin typeface="Times New Roman" pitchFamily="18" charset="0"/>
                <a:cs typeface="Times New Roman" pitchFamily="18" charset="0"/>
              </a:rPr>
              <a:t>Ойын шарты</a:t>
            </a:r>
            <a:r>
              <a:rPr lang="kk-KZ" dirty="0" smtClean="0">
                <a:latin typeface="Times New Roman" pitchFamily="18" charset="0"/>
                <a:cs typeface="Times New Roman" pitchFamily="18" charset="0"/>
              </a:rPr>
              <a:t>: </a:t>
            </a:r>
          </a:p>
          <a:p>
            <a:r>
              <a:rPr lang="kk-KZ" dirty="0" smtClean="0">
                <a:latin typeface="Times New Roman" pitchFamily="18" charset="0"/>
                <a:cs typeface="Times New Roman" pitchFamily="18" charset="0"/>
              </a:rPr>
              <a:t>Балаларға үй жануарларының  суреттерін таратылып беріледі.Әр бала суреттерді таңдап алып,үй жануарлары туралы білегендерін  немесе өз ойын айтып береді</a:t>
            </a:r>
          </a:p>
          <a:p>
            <a:r>
              <a:rPr lang="kk-KZ" dirty="0" smtClean="0">
                <a:latin typeface="Times New Roman" pitchFamily="18" charset="0"/>
                <a:cs typeface="Times New Roman" pitchFamily="18" charset="0"/>
              </a:rPr>
              <a:t>Жануарларға қалай қарау керек?Оларды күтіп,уақытында </a:t>
            </a:r>
          </a:p>
          <a:p>
            <a:r>
              <a:rPr lang="kk-KZ" dirty="0" smtClean="0">
                <a:latin typeface="Times New Roman" pitchFamily="18" charset="0"/>
                <a:cs typeface="Times New Roman" pitchFamily="18" charset="0"/>
              </a:rPr>
              <a:t>тамақ беріп,серуенге шығарып тұру керек. Жануарларды аяқпен теуіп, таяқпен ұруға болмайды.</a:t>
            </a:r>
          </a:p>
          <a:p>
            <a:r>
              <a:rPr lang="kk-KZ" dirty="0" smtClean="0">
                <a:latin typeface="Times New Roman" pitchFamily="18" charset="0"/>
                <a:cs typeface="Times New Roman" pitchFamily="18" charset="0"/>
              </a:rPr>
              <a:t>Көрнекіліктер: үй жануарлардың суреттері,ойыншықтары.</a:t>
            </a:r>
            <a:endParaRPr lang="ru-RU" dirty="0">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cstate="print"/>
          <a:srcRect/>
          <a:stretch>
            <a:fillRect/>
          </a:stretch>
        </p:blipFill>
        <p:spPr bwMode="auto">
          <a:xfrm>
            <a:off x="642918" y="4786314"/>
            <a:ext cx="2143140" cy="2571768"/>
          </a:xfrm>
          <a:prstGeom prst="rect">
            <a:avLst/>
          </a:prstGeom>
          <a:noFill/>
          <a:ln w="9525">
            <a:noFill/>
            <a:miter lim="800000"/>
            <a:headEnd/>
            <a:tailEnd/>
          </a:ln>
          <a:effectLst/>
        </p:spPr>
      </p:pic>
    </p:spTree>
    <p:extLst>
      <p:ext uri="{BB962C8B-B14F-4D97-AF65-F5344CB8AC3E}">
        <p14:creationId xmlns="" xmlns:p14="http://schemas.microsoft.com/office/powerpoint/2010/main" val="117082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656" y="424500"/>
            <a:ext cx="6264696" cy="3139321"/>
          </a:xfrm>
          <a:prstGeom prst="rect">
            <a:avLst/>
          </a:prstGeom>
          <a:noFill/>
        </p:spPr>
        <p:txBody>
          <a:bodyPr wrap="square" rtlCol="0">
            <a:spAutoFit/>
          </a:bodyPr>
          <a:lstStyle/>
          <a:p>
            <a:r>
              <a:rPr lang="kk-KZ" dirty="0" smtClean="0">
                <a:solidFill>
                  <a:srgbClr val="FF0000"/>
                </a:solidFill>
                <a:latin typeface="Times New Roman" pitchFamily="18" charset="0"/>
                <a:cs typeface="Times New Roman" pitchFamily="18" charset="0"/>
              </a:rPr>
              <a:t>Ойын</a:t>
            </a:r>
            <a:r>
              <a:rPr lang="kk-KZ" dirty="0" smtClean="0">
                <a:latin typeface="Times New Roman" pitchFamily="18" charset="0"/>
                <a:cs typeface="Times New Roman" pitchFamily="18" charset="0"/>
              </a:rPr>
              <a:t> «Жеміс- жидекті түсіне қарай жина »</a:t>
            </a:r>
          </a:p>
          <a:p>
            <a:r>
              <a:rPr lang="kk-KZ" dirty="0" smtClean="0">
                <a:solidFill>
                  <a:srgbClr val="FF0000"/>
                </a:solidFill>
                <a:latin typeface="Times New Roman" pitchFamily="18" charset="0"/>
                <a:cs typeface="Times New Roman" pitchFamily="18" charset="0"/>
              </a:rPr>
              <a:t>Мақсаты</a:t>
            </a:r>
            <a:r>
              <a:rPr lang="kk-KZ" dirty="0" smtClean="0">
                <a:latin typeface="Times New Roman" pitchFamily="18" charset="0"/>
                <a:cs typeface="Times New Roman" pitchFamily="18" charset="0"/>
              </a:rPr>
              <a:t>: Жеміс- жидекті түсіне қарай жинап,түстерін ажырата білуге үйрету </a:t>
            </a:r>
          </a:p>
          <a:p>
            <a:r>
              <a:rPr lang="kk-KZ" dirty="0" smtClean="0">
                <a:latin typeface="Times New Roman" pitchFamily="18" charset="0"/>
                <a:cs typeface="Times New Roman" pitchFamily="18" charset="0"/>
              </a:rPr>
              <a:t>Тапсырма: Жеміс- жидектердің дәмін, түсін ажыратып суретке қыстырғыштармен орналастырады.</a:t>
            </a: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6" name="TextBox 5"/>
          <p:cNvSpPr txBox="1"/>
          <p:nvPr/>
        </p:nvSpPr>
        <p:spPr>
          <a:xfrm>
            <a:off x="332656" y="4286247"/>
            <a:ext cx="6621877" cy="3416320"/>
          </a:xfrm>
          <a:prstGeom prst="rect">
            <a:avLst/>
          </a:prstGeom>
          <a:noFill/>
        </p:spPr>
        <p:txBody>
          <a:bodyPr wrap="square" rtlCol="0">
            <a:spAutoFit/>
          </a:bodyPr>
          <a:lstStyle/>
          <a:p>
            <a:endParaRPr lang="kk-KZ" dirty="0" smtClean="0">
              <a:solidFill>
                <a:srgbClr val="FF0000"/>
              </a:solidFill>
              <a:latin typeface="Times New Roman" pitchFamily="18" charset="0"/>
              <a:cs typeface="Times New Roman" pitchFamily="18" charset="0"/>
            </a:endParaRPr>
          </a:p>
          <a:p>
            <a:endParaRPr lang="kk-KZ" dirty="0" smtClean="0">
              <a:solidFill>
                <a:srgbClr val="FF0000"/>
              </a:solidFill>
              <a:latin typeface="Times New Roman" pitchFamily="18" charset="0"/>
              <a:cs typeface="Times New Roman" pitchFamily="18" charset="0"/>
            </a:endParaRPr>
          </a:p>
          <a:p>
            <a:endParaRPr lang="kk-KZ" dirty="0" smtClean="0">
              <a:solidFill>
                <a:srgbClr val="FF0000"/>
              </a:solidFill>
              <a:latin typeface="Times New Roman" pitchFamily="18" charset="0"/>
              <a:cs typeface="Times New Roman" pitchFamily="18" charset="0"/>
            </a:endParaRPr>
          </a:p>
          <a:p>
            <a:endParaRPr lang="kk-KZ"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Ойын </a:t>
            </a:r>
            <a:r>
              <a:rPr lang="kk-KZ" dirty="0" smtClean="0">
                <a:latin typeface="Times New Roman" pitchFamily="18" charset="0"/>
                <a:cs typeface="Times New Roman" pitchFamily="18" charset="0"/>
              </a:rPr>
              <a:t>«Ұйқыдағы аю» </a:t>
            </a:r>
          </a:p>
          <a:p>
            <a:r>
              <a:rPr lang="kk-KZ" dirty="0" smtClean="0">
                <a:solidFill>
                  <a:srgbClr val="FF0000"/>
                </a:solidFill>
                <a:latin typeface="Times New Roman" pitchFamily="18" charset="0"/>
                <a:cs typeface="Times New Roman" pitchFamily="18" charset="0"/>
              </a:rPr>
              <a:t>Ойын шарты: </a:t>
            </a:r>
            <a:r>
              <a:rPr lang="kk-KZ" dirty="0" smtClean="0">
                <a:latin typeface="Times New Roman" pitchFamily="18" charset="0"/>
                <a:cs typeface="Times New Roman" pitchFamily="18" charset="0"/>
              </a:rPr>
              <a:t>Топ ішінде бір баланы аю бетпердесін киіп </a:t>
            </a:r>
          </a:p>
          <a:p>
            <a:r>
              <a:rPr lang="kk-KZ" dirty="0" smtClean="0">
                <a:latin typeface="Times New Roman" pitchFamily="18" charset="0"/>
                <a:cs typeface="Times New Roman" pitchFamily="18" charset="0"/>
              </a:rPr>
              <a:t>орындықа отырады.Балалар орманда серуендеп келе жатып,</a:t>
            </a:r>
          </a:p>
          <a:p>
            <a:r>
              <a:rPr lang="kk-KZ" dirty="0" smtClean="0">
                <a:latin typeface="Times New Roman" pitchFamily="18" charset="0"/>
                <a:cs typeface="Times New Roman" pitchFamily="18" charset="0"/>
              </a:rPr>
              <a:t>Ұйқыдағы аюды көреді.Аю болса балалардың шулаған дауысына</a:t>
            </a:r>
          </a:p>
          <a:p>
            <a:r>
              <a:rPr lang="kk-KZ" dirty="0">
                <a:latin typeface="Times New Roman" pitchFamily="18" charset="0"/>
                <a:cs typeface="Times New Roman" pitchFamily="18" charset="0"/>
              </a:rPr>
              <a:t>о</a:t>
            </a:r>
            <a:r>
              <a:rPr lang="kk-KZ" dirty="0" smtClean="0">
                <a:latin typeface="Times New Roman" pitchFamily="18" charset="0"/>
                <a:cs typeface="Times New Roman" pitchFamily="18" charset="0"/>
              </a:rPr>
              <a:t>йанып кетеді де балаларды қуа жөнеледі.аю ұстап алған </a:t>
            </a:r>
          </a:p>
          <a:p>
            <a:r>
              <a:rPr lang="kk-KZ" dirty="0" smtClean="0">
                <a:latin typeface="Times New Roman" pitchFamily="18" charset="0"/>
                <a:cs typeface="Times New Roman" pitchFamily="18" charset="0"/>
              </a:rPr>
              <a:t>баланы өз мекеніне отырғызып қояды.Осылай ойын жалағаса</a:t>
            </a:r>
          </a:p>
          <a:p>
            <a:r>
              <a:rPr lang="kk-KZ" dirty="0" smtClean="0">
                <a:latin typeface="Times New Roman" pitchFamily="18" charset="0"/>
                <a:cs typeface="Times New Roman" pitchFamily="18" charset="0"/>
              </a:rPr>
              <a:t> береді.</a:t>
            </a:r>
          </a:p>
          <a:p>
            <a:r>
              <a:rPr lang="kk-KZ" dirty="0" smtClean="0">
                <a:latin typeface="Times New Roman" pitchFamily="18" charset="0"/>
                <a:cs typeface="Times New Roman" pitchFamily="18" charset="0"/>
              </a:rPr>
              <a:t>Керек құжаттар: аюдың  бетпердесі.</a:t>
            </a:r>
            <a:endParaRPr lang="ru-RU" dirty="0">
              <a:latin typeface="Times New Roman" pitchFamily="18" charset="0"/>
              <a:cs typeface="Times New Roman" pitchFamily="18" charset="0"/>
            </a:endParaRPr>
          </a:p>
        </p:txBody>
      </p:sp>
      <p:pic>
        <p:nvPicPr>
          <p:cNvPr id="8" name="Picture 2"/>
          <p:cNvPicPr>
            <a:picLocks noGrp="1" noChangeAspect="1" noChangeArrowheads="1"/>
          </p:cNvPicPr>
          <p:nvPr>
            <p:ph idx="1"/>
          </p:nvPr>
        </p:nvPicPr>
        <p:blipFill>
          <a:blip r:embed="rId2"/>
          <a:srcRect/>
          <a:stretch>
            <a:fillRect/>
          </a:stretch>
        </p:blipFill>
        <p:spPr bwMode="auto">
          <a:xfrm rot="16200000">
            <a:off x="1978792" y="1450176"/>
            <a:ext cx="3214711" cy="4600575"/>
          </a:xfrm>
          <a:prstGeom prst="rect">
            <a:avLst/>
          </a:prstGeom>
          <a:noFill/>
          <a:ln w="9525">
            <a:noFill/>
            <a:miter lim="800000"/>
            <a:headEnd/>
            <a:tailEnd/>
          </a:ln>
          <a:effectLst/>
        </p:spPr>
      </p:pic>
    </p:spTree>
    <p:extLst>
      <p:ext uri="{BB962C8B-B14F-4D97-AF65-F5344CB8AC3E}">
        <p14:creationId xmlns="" xmlns:p14="http://schemas.microsoft.com/office/powerpoint/2010/main" val="137841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395536"/>
            <a:ext cx="6394699" cy="1200329"/>
          </a:xfrm>
          <a:prstGeom prst="rect">
            <a:avLst/>
          </a:prstGeom>
          <a:noFill/>
        </p:spPr>
        <p:txBody>
          <a:bodyPr wrap="none" rtlCol="0">
            <a:spAutoFit/>
          </a:bodyPr>
          <a:lstStyle/>
          <a:p>
            <a:r>
              <a:rPr lang="kk-KZ" dirty="0" smtClean="0">
                <a:solidFill>
                  <a:srgbClr val="FF0000"/>
                </a:solidFill>
                <a:latin typeface="Times New Roman" pitchFamily="18" charset="0"/>
                <a:cs typeface="Times New Roman" pitchFamily="18" charset="0"/>
              </a:rPr>
              <a:t>Ойын: </a:t>
            </a:r>
            <a:r>
              <a:rPr lang="kk-KZ" dirty="0" smtClean="0">
                <a:latin typeface="Times New Roman" pitchFamily="18" charset="0"/>
                <a:cs typeface="Times New Roman" pitchFamily="18" charset="0"/>
              </a:rPr>
              <a:t>«Көңілді дөңгелектер»</a:t>
            </a:r>
          </a:p>
          <a:p>
            <a:r>
              <a:rPr lang="kk-KZ" dirty="0" smtClean="0">
                <a:solidFill>
                  <a:srgbClr val="FF0000"/>
                </a:solidFill>
                <a:latin typeface="Times New Roman" pitchFamily="18" charset="0"/>
                <a:cs typeface="Times New Roman" pitchFamily="18" charset="0"/>
              </a:rPr>
              <a:t>Мақсаты</a:t>
            </a:r>
            <a:r>
              <a:rPr lang="kk-KZ" dirty="0" smtClean="0">
                <a:latin typeface="Times New Roman" pitchFamily="18" charset="0"/>
                <a:cs typeface="Times New Roman" pitchFamily="18" charset="0"/>
              </a:rPr>
              <a:t>: Түстерді ажырата білуге үйрету.</a:t>
            </a:r>
          </a:p>
          <a:p>
            <a:r>
              <a:rPr lang="kk-KZ" dirty="0" smtClean="0">
                <a:latin typeface="Times New Roman" pitchFamily="18" charset="0"/>
                <a:cs typeface="Times New Roman" pitchFamily="18" charset="0"/>
              </a:rPr>
              <a:t>Көліктін бөлшектерімен таныстыруды жалғастыру.</a:t>
            </a:r>
          </a:p>
          <a:p>
            <a:r>
              <a:rPr lang="kk-KZ" dirty="0" smtClean="0">
                <a:latin typeface="Times New Roman" pitchFamily="18" charset="0"/>
                <a:cs typeface="Times New Roman" pitchFamily="18" charset="0"/>
              </a:rPr>
              <a:t>Шарты: Көліктердің түсіне сай дөңгелектерді орналастырады</a:t>
            </a:r>
            <a:r>
              <a:rPr lang="kk-KZ" dirty="0" smtClean="0"/>
              <a:t>.</a:t>
            </a:r>
            <a:endParaRPr lang="ru-RU" dirty="0"/>
          </a:p>
        </p:txBody>
      </p:sp>
      <p:sp>
        <p:nvSpPr>
          <p:cNvPr id="7" name="TextBox 6"/>
          <p:cNvSpPr txBox="1"/>
          <p:nvPr/>
        </p:nvSpPr>
        <p:spPr>
          <a:xfrm>
            <a:off x="404664" y="3000364"/>
            <a:ext cx="5939446" cy="2585323"/>
          </a:xfrm>
          <a:prstGeom prst="rect">
            <a:avLst/>
          </a:prstGeom>
          <a:noFill/>
        </p:spPr>
        <p:txBody>
          <a:bodyPr wrap="square" rtlCol="0">
            <a:spAutoFit/>
          </a:bodyPr>
          <a:lstStyle/>
          <a:p>
            <a:endParaRPr lang="kk-KZ" dirty="0" smtClean="0">
              <a:solidFill>
                <a:srgbClr val="FF0000"/>
              </a:solidFill>
              <a:latin typeface="Times New Roman" pitchFamily="18" charset="0"/>
              <a:cs typeface="Times New Roman" pitchFamily="18" charset="0"/>
            </a:endParaRPr>
          </a:p>
          <a:p>
            <a:endParaRPr lang="kk-KZ" dirty="0" smtClean="0">
              <a:solidFill>
                <a:srgbClr val="FF0000"/>
              </a:solidFill>
              <a:latin typeface="Times New Roman" pitchFamily="18" charset="0"/>
              <a:cs typeface="Times New Roman" pitchFamily="18" charset="0"/>
            </a:endParaRPr>
          </a:p>
          <a:p>
            <a:r>
              <a:rPr lang="kk-KZ" dirty="0" smtClean="0">
                <a:solidFill>
                  <a:srgbClr val="FF0000"/>
                </a:solidFill>
                <a:latin typeface="Times New Roman" pitchFamily="18" charset="0"/>
                <a:cs typeface="Times New Roman" pitchFamily="18" charset="0"/>
              </a:rPr>
              <a:t>Ойын: </a:t>
            </a:r>
            <a:r>
              <a:rPr lang="kk-KZ" dirty="0" smtClean="0">
                <a:latin typeface="Times New Roman" pitchFamily="18" charset="0"/>
                <a:cs typeface="Times New Roman" pitchFamily="18" charset="0"/>
              </a:rPr>
              <a:t>«Қайсысы қайда тіршілік етеді?».</a:t>
            </a:r>
          </a:p>
          <a:p>
            <a:r>
              <a:rPr lang="kk-KZ" dirty="0" smtClean="0">
                <a:solidFill>
                  <a:srgbClr val="FF0000"/>
                </a:solidFill>
                <a:latin typeface="Times New Roman" pitchFamily="18" charset="0"/>
                <a:cs typeface="Times New Roman" pitchFamily="18" charset="0"/>
              </a:rPr>
              <a:t>Ойын шарты</a:t>
            </a:r>
            <a:r>
              <a:rPr lang="kk-KZ" dirty="0" smtClean="0">
                <a:latin typeface="Times New Roman" pitchFamily="18" charset="0"/>
                <a:cs typeface="Times New Roman" pitchFamily="18" charset="0"/>
              </a:rPr>
              <a:t>:Жануарлардың мекен- жайын анықтап,</a:t>
            </a:r>
          </a:p>
          <a:p>
            <a:r>
              <a:rPr lang="kk-KZ" dirty="0" smtClean="0">
                <a:latin typeface="Times New Roman" pitchFamily="18" charset="0"/>
                <a:cs typeface="Times New Roman" pitchFamily="18" charset="0"/>
              </a:rPr>
              <a:t>сол жерлерге жануарларды қасына орналастырады.</a:t>
            </a:r>
          </a:p>
          <a:p>
            <a:r>
              <a:rPr lang="kk-KZ" dirty="0" smtClean="0">
                <a:solidFill>
                  <a:srgbClr val="FF0000"/>
                </a:solidFill>
                <a:latin typeface="Times New Roman" pitchFamily="18" charset="0"/>
                <a:cs typeface="Times New Roman" pitchFamily="18" charset="0"/>
              </a:rPr>
              <a:t>Көрнекіліктер: </a:t>
            </a:r>
            <a:r>
              <a:rPr lang="kk-KZ" dirty="0">
                <a:latin typeface="Times New Roman" pitchFamily="18" charset="0"/>
                <a:cs typeface="Times New Roman" pitchFamily="18" charset="0"/>
              </a:rPr>
              <a:t>Ж</a:t>
            </a:r>
            <a:r>
              <a:rPr lang="kk-KZ" dirty="0" smtClean="0">
                <a:latin typeface="Times New Roman" pitchFamily="18" charset="0"/>
                <a:cs typeface="Times New Roman" pitchFamily="18" charset="0"/>
              </a:rPr>
              <a:t>ануарлар мен құстардың суретттері.</a:t>
            </a:r>
          </a:p>
          <a:p>
            <a:r>
              <a:rPr lang="kk-KZ" dirty="0" smtClean="0">
                <a:latin typeface="Times New Roman" pitchFamily="18" charset="0"/>
                <a:cs typeface="Times New Roman" pitchFamily="18" charset="0"/>
              </a:rPr>
              <a:t>Ойын барысы:Әр түрлі құстар мен жануарларды көрсетіп,</a:t>
            </a:r>
          </a:p>
          <a:p>
            <a:r>
              <a:rPr lang="kk-KZ" dirty="0" smtClean="0">
                <a:latin typeface="Times New Roman" pitchFamily="18" charset="0"/>
                <a:cs typeface="Times New Roman" pitchFamily="18" charset="0"/>
              </a:rPr>
              <a:t>олардың қайда өмір сүретінің сұрап,оларды сол жерге </a:t>
            </a:r>
          </a:p>
          <a:p>
            <a:r>
              <a:rPr lang="kk-KZ" dirty="0" smtClean="0">
                <a:latin typeface="Times New Roman" pitchFamily="18" charset="0"/>
                <a:cs typeface="Times New Roman" pitchFamily="18" charset="0"/>
              </a:rPr>
              <a:t>Орналастырады және  немен қоректенетіндерін  айтады.</a:t>
            </a:r>
            <a:endParaRPr lang="ru-RU"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2214554" y="5786446"/>
            <a:ext cx="2786082" cy="2956658"/>
          </a:xfrm>
          <a:prstGeom prst="rect">
            <a:avLst/>
          </a:prstGeom>
          <a:noFill/>
          <a:ln w="9525">
            <a:noFill/>
            <a:miter lim="800000"/>
            <a:headEnd/>
            <a:tailEnd/>
          </a:ln>
          <a:effectLst/>
        </p:spPr>
      </p:pic>
      <p:pic>
        <p:nvPicPr>
          <p:cNvPr id="9" name="Picture 3"/>
          <p:cNvPicPr>
            <a:picLocks noGrp="1" noChangeAspect="1" noChangeArrowheads="1"/>
          </p:cNvPicPr>
          <p:nvPr>
            <p:ph idx="1"/>
          </p:nvPr>
        </p:nvPicPr>
        <p:blipFill>
          <a:blip r:embed="rId3"/>
          <a:srcRect/>
          <a:stretch>
            <a:fillRect/>
          </a:stretch>
        </p:blipFill>
        <p:spPr bwMode="auto">
          <a:xfrm>
            <a:off x="1857364" y="1714480"/>
            <a:ext cx="2909173" cy="1803389"/>
          </a:xfrm>
          <a:prstGeom prst="rect">
            <a:avLst/>
          </a:prstGeom>
          <a:noFill/>
          <a:ln w="9525">
            <a:noFill/>
            <a:miter lim="800000"/>
            <a:headEnd/>
            <a:tailEnd/>
          </a:ln>
          <a:effectLst/>
        </p:spPr>
      </p:pic>
    </p:spTree>
    <p:extLst>
      <p:ext uri="{BB962C8B-B14F-4D97-AF65-F5344CB8AC3E}">
        <p14:creationId xmlns="" xmlns:p14="http://schemas.microsoft.com/office/powerpoint/2010/main" val="420190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2656" y="539552"/>
            <a:ext cx="6120680" cy="3970318"/>
          </a:xfrm>
          <a:prstGeom prst="rect">
            <a:avLst/>
          </a:prstGeom>
        </p:spPr>
        <p:txBody>
          <a:bodyPr wrap="square">
            <a:spAutoFit/>
          </a:bodyPr>
          <a:lstStyle/>
          <a:p>
            <a:r>
              <a:rPr lang="kk-KZ" dirty="0">
                <a:solidFill>
                  <a:srgbClr val="FF0000"/>
                </a:solidFill>
                <a:latin typeface="Times New Roman" pitchFamily="18" charset="0"/>
                <a:cs typeface="Times New Roman" pitchFamily="18" charset="0"/>
              </a:rPr>
              <a:t>Қортынды</a:t>
            </a:r>
            <a:r>
              <a:rPr lang="kk-KZ"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-Сөздік-логикалық ойлауды дамытуға арналған ойындар</a:t>
            </a:r>
          </a:p>
          <a:p>
            <a:r>
              <a:rPr lang="kk-KZ" dirty="0">
                <a:latin typeface="Times New Roman" pitchFamily="18" charset="0"/>
                <a:cs typeface="Times New Roman" pitchFamily="18" charset="0"/>
              </a:rPr>
              <a:t> және жаттығулар;</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-әңгімілесі кезіңде қарсыласын тыңдап, өз көзқарасын </a:t>
            </a:r>
            <a:r>
              <a:rPr lang="kk-KZ" dirty="0" smtClean="0">
                <a:latin typeface="Times New Roman" pitchFamily="18" charset="0"/>
                <a:cs typeface="Times New Roman" pitchFamily="18" charset="0"/>
              </a:rPr>
              <a:t>айтып, жеткізу</a:t>
            </a:r>
            <a:r>
              <a:rPr lang="kk-KZ" dirty="0">
                <a:latin typeface="Times New Roman" pitchFamily="18" charset="0"/>
                <a:cs typeface="Times New Roman" pitchFamily="18" charset="0"/>
              </a:rPr>
              <a:t>.</a:t>
            </a:r>
          </a:p>
          <a:p>
            <a:r>
              <a:rPr lang="kk-KZ" dirty="0">
                <a:latin typeface="Times New Roman" pitchFamily="18" charset="0"/>
                <a:cs typeface="Times New Roman" pitchFamily="18" charset="0"/>
              </a:rPr>
              <a:t>Командалық жұмыс                             </a:t>
            </a:r>
          </a:p>
          <a:p>
            <a:r>
              <a:rPr lang="kk-KZ" dirty="0">
                <a:latin typeface="Times New Roman" pitchFamily="18" charset="0"/>
                <a:cs typeface="Times New Roman" pitchFamily="18" charset="0"/>
              </a:rPr>
              <a:t>-Ынтымақтастық-кәсіби салаға қарасты құзыреттілікпен</a:t>
            </a:r>
          </a:p>
          <a:p>
            <a:r>
              <a:rPr lang="kk-KZ" dirty="0">
                <a:latin typeface="Times New Roman" pitchFamily="18" charset="0"/>
                <a:cs typeface="Times New Roman" pitchFamily="18" charset="0"/>
              </a:rPr>
              <a:t> тығыз байланысты.</a:t>
            </a:r>
          </a:p>
          <a:p>
            <a:r>
              <a:rPr lang="kk-KZ" dirty="0">
                <a:latin typeface="Times New Roman" pitchFamily="18" charset="0"/>
                <a:cs typeface="Times New Roman" pitchFamily="18" charset="0"/>
              </a:rPr>
              <a:t> Жалпы мақсатты және оған жету жолындағы рольдерді </a:t>
            </a:r>
          </a:p>
          <a:p>
            <a:r>
              <a:rPr lang="kk-KZ" dirty="0">
                <a:latin typeface="Times New Roman" pitchFamily="18" charset="0"/>
                <a:cs typeface="Times New Roman" pitchFamily="18" charset="0"/>
              </a:rPr>
              <a:t>айқындай отырып, оның нәтижесін бағалай алу қабілеті.</a:t>
            </a:r>
          </a:p>
          <a:p>
            <a:r>
              <a:rPr lang="kk-KZ" dirty="0">
                <a:latin typeface="Times New Roman" pitchFamily="18" charset="0"/>
                <a:cs typeface="Times New Roman" pitchFamily="18" charset="0"/>
              </a:rPr>
              <a:t> 3кезеңнен тұрады;</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Мақсат қою оған қол жеткізу;</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Бірлесіп жұмыс істеуге үйрету;</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Жалпы жауапкершіліктерін дамыту</a:t>
            </a:r>
            <a:endParaRPr lang="ru-RU" dirty="0"/>
          </a:p>
        </p:txBody>
      </p:sp>
    </p:spTree>
    <p:extLst>
      <p:ext uri="{BB962C8B-B14F-4D97-AF65-F5344CB8AC3E}">
        <p14:creationId xmlns="" xmlns:p14="http://schemas.microsoft.com/office/powerpoint/2010/main" val="244811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6672" y="509350"/>
            <a:ext cx="6192688" cy="4524315"/>
          </a:xfrm>
          <a:prstGeom prst="rect">
            <a:avLst/>
          </a:prstGeom>
        </p:spPr>
        <p:txBody>
          <a:bodyPr wrap="square">
            <a:spAutoFit/>
          </a:bodyPr>
          <a:lstStyle/>
          <a:p>
            <a:r>
              <a:rPr lang="kk-KZ" dirty="0">
                <a:solidFill>
                  <a:srgbClr val="FF0000"/>
                </a:solidFill>
                <a:latin typeface="Times New Roman" pitchFamily="18" charset="0"/>
                <a:cs typeface="Times New Roman" pitchFamily="18" charset="0"/>
              </a:rPr>
              <a:t>Кретивтілік</a:t>
            </a:r>
            <a:r>
              <a:rPr lang="kk-KZ" dirty="0">
                <a:latin typeface="Times New Roman" pitchFamily="18" charset="0"/>
                <a:cs typeface="Times New Roman" pitchFamily="18" charset="0"/>
              </a:rPr>
              <a:t> –ойлауда, сезінуде, қарым-қатынас жасауда, икемдідік–сондай–ақ іс–әрекеттің жеке түрлерінде, бірегейлілігі; –жеке тұлға немесе оның жеке жақтарын; –бөлшектерді қосу арқылы жетілдіру қабілеті; –мәселені шешу қабілеті, яғни талдау қабілеті.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Кретивті тұр – бұл дарындылық түрінің ең басты ерекешелігі ойлауда, әдетте олар басқалардан өзгеше ойлайды. Мысалы: олар біреудің дайын жасап қойған</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Сын  тұрғысынан ойлау.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Тек қана оқу үшін ғана емес, өмірде қажетті ойлау дағдыларын қалыптастыру;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Мәселені көре білуге;</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Стандартты емес шешімдерді табуға үйрету;</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Сұрақтар қоюға, түрлі дәлелдер айту;</a:t>
            </a:r>
            <a:endParaRPr lang="ru-RU" dirty="0">
              <a:latin typeface="Times New Roman" pitchFamily="18" charset="0"/>
              <a:cs typeface="Times New Roman" pitchFamily="18" charset="0"/>
            </a:endParaRPr>
          </a:p>
          <a:p>
            <a:pPr lvl="0"/>
            <a:r>
              <a:rPr lang="kk-KZ" dirty="0">
                <a:latin typeface="Times New Roman" pitchFamily="18" charset="0"/>
                <a:cs typeface="Times New Roman" pitchFamily="18" charset="0"/>
              </a:rPr>
              <a:t>Өз іс–әрекеттеріне талдау жасауға;</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Істеген жұмыстарына баға беруге және </a:t>
            </a:r>
            <a:r>
              <a:rPr lang="kk-KZ" dirty="0" smtClean="0">
                <a:latin typeface="Times New Roman" pitchFamily="18" charset="0"/>
                <a:cs typeface="Times New Roman" pitchFamily="18" charset="0"/>
              </a:rPr>
              <a:t>бағалауға.</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02325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8604" y="93851"/>
            <a:ext cx="6000792" cy="4247317"/>
          </a:xfrm>
          <a:prstGeom prst="rect">
            <a:avLst/>
          </a:prstGeom>
        </p:spPr>
        <p:txBody>
          <a:bodyPr wrap="square">
            <a:spAutoFit/>
          </a:bodyPr>
          <a:lstStyle/>
          <a:p>
            <a:endParaRPr lang="kk-KZ" dirty="0" smtClean="0"/>
          </a:p>
          <a:p>
            <a:r>
              <a:rPr lang="kk-KZ" dirty="0" smtClean="0">
                <a:solidFill>
                  <a:srgbClr val="FF0000"/>
                </a:solidFill>
                <a:latin typeface="Times New Roman" pitchFamily="18" charset="0"/>
                <a:cs typeface="Times New Roman" pitchFamily="18" charset="0"/>
              </a:rPr>
              <a:t>Балаларға ойын соңында өзінің ойын ашық айтуға мүмкіндік беріп,Алған білімдерін жетілдіріп отыру. Бала өзі қорытынды жасау керек.Баланың сұрақтарына  жауап беріп, ойланып жауап берген дұрыс. Баланың қойған сұрақтарына  қарай қарсы  сұрақтарды қойып  ,өзі жауабын табуға үйрету керек.</a:t>
            </a:r>
          </a:p>
          <a:p>
            <a:r>
              <a:rPr lang="kk-KZ" dirty="0" smtClean="0">
                <a:solidFill>
                  <a:srgbClr val="FF0000"/>
                </a:solidFill>
                <a:latin typeface="Times New Roman" pitchFamily="18" charset="0"/>
                <a:cs typeface="Times New Roman" pitchFamily="18" charset="0"/>
              </a:rPr>
              <a:t>Баланың көңіл күйін, салған суретін,ертеңгілікте өнер көрсетуін тамағын, ұйқысын және т.б.Баламен</a:t>
            </a:r>
          </a:p>
          <a:p>
            <a:r>
              <a:rPr lang="kk-KZ" dirty="0" smtClean="0">
                <a:solidFill>
                  <a:srgbClr val="FF0000"/>
                </a:solidFill>
                <a:latin typeface="Times New Roman" pitchFamily="18" charset="0"/>
                <a:cs typeface="Times New Roman" pitchFamily="18" charset="0"/>
              </a:rPr>
              <a:t>талдау,балаға дұрыс қолдау көрсете білу керек. “Жарайсын”,”қызықты болды”- деген сияқты. </a:t>
            </a:r>
          </a:p>
          <a:p>
            <a:r>
              <a:rPr lang="kk-KZ" dirty="0" smtClean="0">
                <a:solidFill>
                  <a:srgbClr val="FF0000"/>
                </a:solidFill>
                <a:latin typeface="Times New Roman" pitchFamily="18" charset="0"/>
                <a:cs typeface="Times New Roman" pitchFamily="18" charset="0"/>
              </a:rPr>
              <a:t>Мекткепке дейінгі  білім беру бойынша,балаларды </a:t>
            </a:r>
          </a:p>
          <a:p>
            <a:r>
              <a:rPr lang="kk-KZ" dirty="0" smtClean="0">
                <a:solidFill>
                  <a:srgbClr val="FF0000"/>
                </a:solidFill>
                <a:latin typeface="Times New Roman" pitchFamily="18" charset="0"/>
                <a:cs typeface="Times New Roman" pitchFamily="18" charset="0"/>
              </a:rPr>
              <a:t>кәзірден бастап өзінде  қоғам азаматтары </a:t>
            </a:r>
          </a:p>
          <a:p>
            <a:r>
              <a:rPr lang="kk-KZ" dirty="0" smtClean="0">
                <a:solidFill>
                  <a:srgbClr val="FF0000"/>
                </a:solidFill>
                <a:latin typeface="Times New Roman" pitchFamily="18" charset="0"/>
                <a:cs typeface="Times New Roman" pitchFamily="18" charset="0"/>
              </a:rPr>
              <a:t>ретінде өз ойын толық еркін айту </a:t>
            </a:r>
          </a:p>
          <a:p>
            <a:r>
              <a:rPr lang="kk-KZ" dirty="0" smtClean="0">
                <a:solidFill>
                  <a:srgbClr val="FF0000"/>
                </a:solidFill>
                <a:latin typeface="Times New Roman" pitchFamily="18" charset="0"/>
                <a:cs typeface="Times New Roman" pitchFamily="18" charset="0"/>
              </a:rPr>
              <a:t>құқығына бала кезден пайдалана білуге дағдыландыру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285860" y="2285984"/>
            <a:ext cx="4357718" cy="326148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Grp="1" noChangeAspect="1" noChangeArrowheads="1"/>
          </p:cNvPicPr>
          <p:nvPr>
            <p:ph idx="1"/>
          </p:nvPr>
        </p:nvPicPr>
        <p:blipFill>
          <a:blip r:embed="rId2"/>
          <a:srcRect/>
          <a:stretch>
            <a:fillRect/>
          </a:stretch>
        </p:blipFill>
        <p:spPr bwMode="auto">
          <a:xfrm>
            <a:off x="654050" y="3783806"/>
            <a:ext cx="5556250" cy="41671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214290" y="4286248"/>
            <a:ext cx="6357982" cy="300039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t="20463" r="-286"/>
          <a:stretch>
            <a:fillRect/>
          </a:stretch>
        </p:blipFill>
        <p:spPr bwMode="auto">
          <a:xfrm>
            <a:off x="428604" y="428596"/>
            <a:ext cx="5857916" cy="2776752"/>
          </a:xfrm>
          <a:prstGeom prst="rect">
            <a:avLst/>
          </a:prstGeom>
          <a:noFill/>
          <a:ln w="9525">
            <a:noFill/>
            <a:miter lim="800000"/>
            <a:headEnd/>
            <a:tailEnd/>
          </a:ln>
          <a:effectLst/>
        </p:spPr>
      </p:pic>
      <p:sp>
        <p:nvSpPr>
          <p:cNvPr id="7" name="TextBox 6"/>
          <p:cNvSpPr txBox="1"/>
          <p:nvPr/>
        </p:nvSpPr>
        <p:spPr>
          <a:xfrm>
            <a:off x="928670" y="2928926"/>
            <a:ext cx="4685770" cy="1569660"/>
          </a:xfrm>
          <a:prstGeom prst="rect">
            <a:avLst/>
          </a:prstGeom>
          <a:noFill/>
        </p:spPr>
        <p:txBody>
          <a:bodyPr wrap="square" rtlCol="0">
            <a:spAutoFit/>
          </a:bodyPr>
          <a:lstStyle/>
          <a:p>
            <a:r>
              <a:rPr lang="kk-KZ" sz="4800" dirty="0" smtClean="0">
                <a:solidFill>
                  <a:srgbClr val="FF0000"/>
                </a:solidFill>
                <a:latin typeface="Times New Roman" pitchFamily="18" charset="0"/>
                <a:cs typeface="Times New Roman" pitchFamily="18" charset="0"/>
              </a:rPr>
              <a:t>Назарларыңызға </a:t>
            </a:r>
          </a:p>
          <a:p>
            <a:pPr algn="ctr"/>
            <a:r>
              <a:rPr lang="kk-KZ" sz="4800" dirty="0" smtClean="0">
                <a:solidFill>
                  <a:srgbClr val="FF0000"/>
                </a:solidFill>
                <a:latin typeface="Times New Roman" pitchFamily="18" charset="0"/>
                <a:cs typeface="Times New Roman" pitchFamily="18" charset="0"/>
              </a:rPr>
              <a:t>рахмет!</a:t>
            </a:r>
            <a:endParaRPr lang="ru-RU" dirty="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48" y="1763688"/>
            <a:ext cx="6264696" cy="4431983"/>
          </a:xfrm>
          <a:prstGeom prst="rect">
            <a:avLst/>
          </a:prstGeom>
          <a:noFill/>
        </p:spPr>
        <p:txBody>
          <a:bodyPr wrap="square" rtlCol="0">
            <a:spAutoFit/>
          </a:bodyPr>
          <a:lstStyle/>
          <a:p>
            <a:pPr algn="ctr"/>
            <a:r>
              <a:rPr lang="ru-RU" sz="4000" dirty="0" smtClean="0">
                <a:solidFill>
                  <a:srgbClr val="FF0000"/>
                </a:solidFill>
                <a:latin typeface="Monotype Corsiva" pitchFamily="66" charset="0"/>
                <a:cs typeface="Times New Roman" pitchFamily="18" charset="0"/>
              </a:rPr>
              <a:t>К</a:t>
            </a:r>
            <a:r>
              <a:rPr lang="kk-KZ" sz="4000" dirty="0" smtClean="0">
                <a:solidFill>
                  <a:srgbClr val="FF0000"/>
                </a:solidFill>
                <a:latin typeface="Monotype Corsiva" pitchFamily="66" charset="0"/>
                <a:cs typeface="Times New Roman" pitchFamily="18" charset="0"/>
              </a:rPr>
              <a:t>ішкентай бүлдіршіндердің дамуына  ықпал ететін </a:t>
            </a:r>
          </a:p>
          <a:p>
            <a:pPr algn="ctr"/>
            <a:r>
              <a:rPr lang="kk-KZ" sz="4000" dirty="0" smtClean="0">
                <a:solidFill>
                  <a:srgbClr val="FF0000"/>
                </a:solidFill>
                <a:latin typeface="Monotype Corsiva" pitchFamily="66" charset="0"/>
                <a:cs typeface="Times New Roman" pitchFamily="18" charset="0"/>
              </a:rPr>
              <a:t>үздіксіз білім берудің алғашқ сатысы ретіндегі </a:t>
            </a:r>
          </a:p>
          <a:p>
            <a:pPr algn="ctr"/>
            <a:r>
              <a:rPr lang="kk-KZ" sz="4000" dirty="0" smtClean="0">
                <a:solidFill>
                  <a:srgbClr val="FF0000"/>
                </a:solidFill>
                <a:latin typeface="Monotype Corsiva" pitchFamily="66" charset="0"/>
                <a:cs typeface="Times New Roman" pitchFamily="18" charset="0"/>
              </a:rPr>
              <a:t>мектепке дейінгі білім беруге баса   назар аударған жөн</a:t>
            </a:r>
          </a:p>
          <a:p>
            <a:pPr algn="r"/>
            <a:r>
              <a:rPr lang="kk-KZ" dirty="0">
                <a:latin typeface="Cambria" pitchFamily="18" charset="0"/>
                <a:ea typeface="Cambria" pitchFamily="18" charset="0"/>
              </a:rPr>
              <a:t> </a:t>
            </a:r>
            <a:r>
              <a:rPr lang="kk-KZ" dirty="0" smtClean="0">
                <a:latin typeface="Cambria" pitchFamily="18" charset="0"/>
                <a:ea typeface="Cambria" pitchFamily="18" charset="0"/>
              </a:rPr>
              <a:t>   </a:t>
            </a:r>
            <a:r>
              <a:rPr lang="kk-KZ" sz="2400" i="1" dirty="0" smtClean="0">
                <a:solidFill>
                  <a:srgbClr val="FF0000"/>
                </a:solidFill>
                <a:latin typeface="Monotype Corsiva" pitchFamily="66" charset="0"/>
                <a:ea typeface="Cambria" pitchFamily="18" charset="0"/>
              </a:rPr>
              <a:t>Н.Назарбаев</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90" y="928662"/>
            <a:ext cx="657959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Мектепке дейінгі  ұйымда  әртүрлі  қимылқозғалыс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ойындары мен жаттығулар, суды, құмды, саз балшықты </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пайдаланатын ойындар бар.</a:t>
            </a:r>
          </a:p>
          <a:p>
            <a:pPr fontAlgn="base">
              <a:spcBef>
                <a:spcPct val="0"/>
              </a:spcBef>
              <a:spcAft>
                <a:spcPct val="0"/>
              </a:spcAft>
            </a:pPr>
            <a:r>
              <a:rPr lang="kk-KZ" dirty="0" smtClean="0">
                <a:solidFill>
                  <a:srgbClr val="FF0000"/>
                </a:solidFill>
                <a:latin typeface="Times New Roman" pitchFamily="18" charset="0"/>
                <a:cs typeface="Times New Roman" pitchFamily="18" charset="0"/>
              </a:rPr>
              <a:t>Арт-терапия түріндегі ойындар саусақпен,қылқаламмен,пастель</a:t>
            </a:r>
          </a:p>
          <a:p>
            <a:pPr fontAlgn="base">
              <a:spcBef>
                <a:spcPct val="0"/>
              </a:spcBef>
              <a:spcAft>
                <a:spcPct val="0"/>
              </a:spcAft>
            </a:pPr>
            <a:r>
              <a:rPr lang="kk-KZ" dirty="0" smtClean="0">
                <a:solidFill>
                  <a:srgbClr val="FF0000"/>
                </a:solidFill>
                <a:latin typeface="Times New Roman" pitchFamily="18" charset="0"/>
                <a:cs typeface="Times New Roman" pitchFamily="18" charset="0"/>
              </a:rPr>
              <a:t> бояуларымен, түрлі түсті қарандаштармен сурет салу жатады.</a:t>
            </a:r>
          </a:p>
          <a:p>
            <a:pPr fontAlgn="base">
              <a:spcBef>
                <a:spcPct val="0"/>
              </a:spcBef>
              <a:spcAft>
                <a:spcPct val="0"/>
              </a:spcAft>
            </a:pPr>
            <a:r>
              <a:rPr lang="kk-KZ" dirty="0" smtClean="0">
                <a:solidFill>
                  <a:srgbClr val="FF0000"/>
                </a:solidFill>
                <a:latin typeface="Times New Roman" pitchFamily="18" charset="0"/>
                <a:cs typeface="Times New Roman" pitchFamily="18" charset="0"/>
              </a:rPr>
              <a:t> Атап айтқанда материалдар мен жұмыс істеуге арналған іс-әрекет ойын терапиясының ерте кезеңдерінде пайдаланылады.</a:t>
            </a:r>
            <a:endParaRPr lang="ru-RU" dirty="0" smtClean="0">
              <a:solidFill>
                <a:srgbClr val="FF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kk-KZ"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cstate="print"/>
          <a:srcRect/>
          <a:stretch>
            <a:fillRect/>
          </a:stretch>
        </p:blipFill>
        <p:spPr bwMode="auto">
          <a:xfrm flipH="1">
            <a:off x="642917" y="3714744"/>
            <a:ext cx="2265598" cy="285752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27146416" y="11644362"/>
            <a:ext cx="32918400" cy="38104722"/>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a:srcRect/>
          <a:stretch>
            <a:fillRect/>
          </a:stretch>
        </p:blipFill>
        <p:spPr bwMode="auto">
          <a:xfrm>
            <a:off x="36861984" y="20788426"/>
            <a:ext cx="32918400" cy="43891200"/>
          </a:xfrm>
          <a:prstGeom prst="rect">
            <a:avLst/>
          </a:prstGeom>
          <a:noFill/>
          <a:ln w="9525">
            <a:noFill/>
            <a:miter lim="800000"/>
            <a:headEnd/>
            <a:tailEnd/>
          </a:ln>
          <a:effectLst/>
        </p:spPr>
      </p:pic>
      <p:pic>
        <p:nvPicPr>
          <p:cNvPr id="15" name="Picture 6"/>
          <p:cNvPicPr>
            <a:picLocks noGrp="1" noChangeAspect="1" noChangeArrowheads="1"/>
          </p:cNvPicPr>
          <p:nvPr>
            <p:ph idx="1"/>
          </p:nvPr>
        </p:nvPicPr>
        <p:blipFill>
          <a:blip r:embed="rId4" cstate="print"/>
          <a:srcRect/>
          <a:stretch>
            <a:fillRect/>
          </a:stretch>
        </p:blipFill>
        <p:spPr bwMode="auto">
          <a:xfrm>
            <a:off x="4071942" y="4357686"/>
            <a:ext cx="2286016" cy="304802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664" y="539552"/>
            <a:ext cx="6264696" cy="3970318"/>
          </a:xfrm>
          <a:prstGeom prst="rect">
            <a:avLst/>
          </a:prstGeom>
          <a:noFill/>
        </p:spPr>
        <p:txBody>
          <a:bodyPr wrap="square" rtlCol="0">
            <a:spAutoFit/>
          </a:bodyPr>
          <a:lstStyle/>
          <a:p>
            <a:r>
              <a:rPr lang="kk-KZ" dirty="0" smtClean="0">
                <a:solidFill>
                  <a:srgbClr val="FF0000"/>
                </a:solidFill>
                <a:latin typeface="Times New Roman" pitchFamily="18" charset="0"/>
                <a:cs typeface="Times New Roman" pitchFamily="18" charset="0"/>
              </a:rPr>
              <a:t>Бала қалағаның жасайтын  еркін ойын да ескеру қажет. </a:t>
            </a:r>
          </a:p>
          <a:p>
            <a:r>
              <a:rPr lang="kk-KZ" dirty="0" smtClean="0">
                <a:solidFill>
                  <a:srgbClr val="FF0000"/>
                </a:solidFill>
                <a:latin typeface="Times New Roman" pitchFamily="18" charset="0"/>
                <a:cs typeface="Times New Roman" pitchFamily="18" charset="0"/>
              </a:rPr>
              <a:t>Бұл ойынның маңыздылығы балалардың өз ара </a:t>
            </a:r>
          </a:p>
          <a:p>
            <a:r>
              <a:rPr lang="kk-KZ" dirty="0" smtClean="0">
                <a:solidFill>
                  <a:srgbClr val="FF0000"/>
                </a:solidFill>
                <a:latin typeface="Times New Roman" pitchFamily="18" charset="0"/>
                <a:cs typeface="Times New Roman" pitchFamily="18" charset="0"/>
              </a:rPr>
              <a:t>қарым-қатынасын дамытумен байланысты. </a:t>
            </a:r>
          </a:p>
          <a:p>
            <a:r>
              <a:rPr lang="kk-KZ" dirty="0" smtClean="0">
                <a:solidFill>
                  <a:srgbClr val="FF0000"/>
                </a:solidFill>
                <a:latin typeface="Times New Roman" pitchFamily="18" charset="0"/>
                <a:cs typeface="Times New Roman" pitchFamily="18" charset="0"/>
              </a:rPr>
              <a:t>Еркін ойын балалардың талқылау, проблеманы шешу қақтығыстардың алдын-алу, келісімге келу және т.б қарым-қатынас дағдыларын қалыптастырады. </a:t>
            </a:r>
          </a:p>
          <a:p>
            <a:r>
              <a:rPr lang="kk-KZ" dirty="0" smtClean="0">
                <a:solidFill>
                  <a:srgbClr val="FF0000"/>
                </a:solidFill>
                <a:latin typeface="Times New Roman" pitchFamily="18" charset="0"/>
                <a:cs typeface="Times New Roman" pitchFamily="18" charset="0"/>
              </a:rPr>
              <a:t>Ойын түрлерін оқыту әдісі ретінде  пайдалану балалардың танымдық қызығушылығын арттыруға ықпал етеді. </a:t>
            </a:r>
          </a:p>
          <a:p>
            <a:r>
              <a:rPr lang="kk-KZ" dirty="0" smtClean="0">
                <a:solidFill>
                  <a:srgbClr val="FF0000"/>
                </a:solidFill>
                <a:latin typeface="Times New Roman" pitchFamily="18" charset="0"/>
                <a:cs typeface="Times New Roman" pitchFamily="18" charset="0"/>
              </a:rPr>
              <a:t>Іс-әрекетте ойын технологиясының басты элементтері: </a:t>
            </a:r>
          </a:p>
          <a:p>
            <a:r>
              <a:rPr lang="kk-KZ" dirty="0" smtClean="0">
                <a:solidFill>
                  <a:srgbClr val="FF0000"/>
                </a:solidFill>
                <a:latin typeface="Times New Roman" pitchFamily="18" charset="0"/>
                <a:cs typeface="Times New Roman" pitchFamily="18" charset="0"/>
              </a:rPr>
              <a:t>ойынның алдында нақты іс-әрекеттің мақсаты қойылады; </a:t>
            </a:r>
          </a:p>
          <a:p>
            <a:r>
              <a:rPr lang="kk-KZ" dirty="0" smtClean="0">
                <a:solidFill>
                  <a:srgbClr val="FF0000"/>
                </a:solidFill>
                <a:latin typeface="Times New Roman" pitchFamily="18" charset="0"/>
                <a:cs typeface="Times New Roman" pitchFamily="18" charset="0"/>
              </a:rPr>
              <a:t>ойын әрекеттері арқылы нақты педагогикалық </a:t>
            </a:r>
          </a:p>
          <a:p>
            <a:r>
              <a:rPr lang="kk-KZ" dirty="0" smtClean="0">
                <a:solidFill>
                  <a:srgbClr val="FF0000"/>
                </a:solidFill>
                <a:latin typeface="Times New Roman" pitchFamily="18" charset="0"/>
                <a:cs typeface="Times New Roman" pitchFamily="18" charset="0"/>
              </a:rPr>
              <a:t>нәтижеге қол жеткізіледі; іс-әрекетке ойын</a:t>
            </a:r>
          </a:p>
          <a:p>
            <a:r>
              <a:rPr lang="kk-KZ" dirty="0" smtClean="0">
                <a:solidFill>
                  <a:srgbClr val="FF0000"/>
                </a:solidFill>
                <a:latin typeface="Times New Roman" pitchFamily="18" charset="0"/>
                <a:cs typeface="Times New Roman" pitchFamily="18" charset="0"/>
              </a:rPr>
              <a:t> ережелеріне бағынады. </a:t>
            </a:r>
            <a:endParaRPr lang="ru-RU" dirty="0" smtClean="0">
              <a:solidFill>
                <a:srgbClr val="FF0000"/>
              </a:solidFill>
              <a:latin typeface="Times New Roman" pitchFamily="18" charset="0"/>
              <a:cs typeface="Times New Roman" pitchFamily="18" charset="0"/>
            </a:endParaRPr>
          </a:p>
          <a:p>
            <a:endParaRPr lang="ru-RU" dirty="0">
              <a:solidFill>
                <a:srgbClr val="FF0000"/>
              </a:solidFill>
              <a:latin typeface="Times New Roman" pitchFamily="18" charset="0"/>
              <a:cs typeface="Times New Roman" pitchFamily="18" charset="0"/>
            </a:endParaRPr>
          </a:p>
        </p:txBody>
      </p:sp>
      <p:sp>
        <p:nvSpPr>
          <p:cNvPr id="2" name="TextBox 1"/>
          <p:cNvSpPr txBox="1"/>
          <p:nvPr/>
        </p:nvSpPr>
        <p:spPr>
          <a:xfrm>
            <a:off x="404664" y="4427984"/>
            <a:ext cx="6110397" cy="2031325"/>
          </a:xfrm>
          <a:prstGeom prst="rect">
            <a:avLst/>
          </a:prstGeom>
          <a:noFill/>
        </p:spPr>
        <p:txBody>
          <a:bodyPr wrap="square" rtlCol="0">
            <a:spAutoFit/>
          </a:bodyPr>
          <a:lstStyle/>
          <a:p>
            <a:r>
              <a:rPr lang="kk-KZ" dirty="0">
                <a:solidFill>
                  <a:srgbClr val="FF0000"/>
                </a:solidFill>
                <a:latin typeface="Times New Roman" pitchFamily="18" charset="0"/>
                <a:cs typeface="Times New Roman" pitchFamily="18" charset="0"/>
              </a:rPr>
              <a:t>Ұжымдық қызмет түрлерін ұйымдастыруға бағытталған</a:t>
            </a:r>
          </a:p>
          <a:p>
            <a:r>
              <a:rPr lang="kk-KZ" dirty="0">
                <a:solidFill>
                  <a:srgbClr val="FF0000"/>
                </a:solidFill>
                <a:latin typeface="Times New Roman" pitchFamily="18" charset="0"/>
                <a:cs typeface="Times New Roman" pitchFamily="18" charset="0"/>
              </a:rPr>
              <a:t> ойын тәсілдері</a:t>
            </a:r>
          </a:p>
          <a:p>
            <a:r>
              <a:rPr lang="kk-KZ" dirty="0">
                <a:solidFill>
                  <a:srgbClr val="FF0000"/>
                </a:solidFill>
                <a:latin typeface="Times New Roman" pitchFamily="18" charset="0"/>
                <a:cs typeface="Times New Roman" pitchFamily="18" charset="0"/>
              </a:rPr>
              <a:t>Балалардың басқа топ мүшелерінің пікірін құрметтеуге </a:t>
            </a:r>
          </a:p>
          <a:p>
            <a:r>
              <a:rPr lang="kk-KZ" dirty="0">
                <a:solidFill>
                  <a:srgbClr val="FF0000"/>
                </a:solidFill>
                <a:latin typeface="Times New Roman" pitchFamily="18" charset="0"/>
                <a:cs typeface="Times New Roman" pitchFamily="18" charset="0"/>
              </a:rPr>
              <a:t>ойынның нәтижелерін болжауды,ойын </a:t>
            </a:r>
          </a:p>
          <a:p>
            <a:r>
              <a:rPr lang="kk-KZ" dirty="0">
                <a:solidFill>
                  <a:srgbClr val="FF0000"/>
                </a:solidFill>
                <a:latin typeface="Times New Roman" pitchFamily="18" charset="0"/>
                <a:cs typeface="Times New Roman" pitchFamily="18" charset="0"/>
              </a:rPr>
              <a:t>барысында атқарылатын іс –әрекетін жоспарлауды.</a:t>
            </a:r>
          </a:p>
          <a:p>
            <a:r>
              <a:rPr lang="kk-KZ" dirty="0">
                <a:solidFill>
                  <a:srgbClr val="FF0000"/>
                </a:solidFill>
                <a:latin typeface="Times New Roman" pitchFamily="18" charset="0"/>
                <a:cs typeface="Times New Roman" pitchFamily="18" charset="0"/>
              </a:rPr>
              <a:t>Мақсатқа жету әдістерін анықтауды білуіне  ықпал етеді</a:t>
            </a:r>
            <a:endParaRPr lang="ru-RU"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4664" y="1755845"/>
            <a:ext cx="6264696" cy="2585323"/>
          </a:xfrm>
          <a:prstGeom prst="rect">
            <a:avLst/>
          </a:prstGeom>
        </p:spPr>
        <p:txBody>
          <a:bodyPr wrap="square">
            <a:spAutoFit/>
          </a:bodyPr>
          <a:lstStyle/>
          <a:p>
            <a:r>
              <a:rPr lang="kk-KZ" dirty="0">
                <a:latin typeface="Times New Roman" pitchFamily="18" charset="0"/>
                <a:cs typeface="Times New Roman" pitchFamily="18" charset="0"/>
              </a:rPr>
              <a:t>Тәрбиелеу мен оқытуға арналған ойындарда  топтарға </a:t>
            </a:r>
          </a:p>
          <a:p>
            <a:r>
              <a:rPr lang="kk-KZ" dirty="0">
                <a:latin typeface="Times New Roman" pitchFamily="18" charset="0"/>
                <a:cs typeface="Times New Roman" pitchFamily="18" charset="0"/>
              </a:rPr>
              <a:t>Бөліп ойнауға </a:t>
            </a:r>
            <a:r>
              <a:rPr lang="kk-KZ" dirty="0" smtClean="0">
                <a:latin typeface="Times New Roman" pitchFamily="18" charset="0"/>
                <a:cs typeface="Times New Roman" pitchFamily="18" charset="0"/>
              </a:rPr>
              <a:t>болады, </a:t>
            </a:r>
            <a:r>
              <a:rPr lang="kk-KZ" dirty="0">
                <a:latin typeface="Times New Roman" pitchFamily="18" charset="0"/>
                <a:cs typeface="Times New Roman" pitchFamily="18" charset="0"/>
              </a:rPr>
              <a:t>дидактикалық,қимылды,еркін ойындар </a:t>
            </a:r>
          </a:p>
          <a:p>
            <a:r>
              <a:rPr lang="kk-KZ" dirty="0">
                <a:latin typeface="Times New Roman" pitchFamily="18" charset="0"/>
                <a:cs typeface="Times New Roman" pitchFamily="18" charset="0"/>
              </a:rPr>
              <a:t>Кіші топтарда педагогтің жеткешілігімен немесе  басқаруымен </a:t>
            </a:r>
            <a:r>
              <a:rPr lang="kk-KZ" dirty="0" smtClean="0">
                <a:latin typeface="Times New Roman" pitchFamily="18" charset="0"/>
                <a:cs typeface="Times New Roman" pitchFamily="18" charset="0"/>
              </a:rPr>
              <a:t> ойнайтын </a:t>
            </a:r>
            <a:r>
              <a:rPr lang="kk-KZ" dirty="0">
                <a:latin typeface="Times New Roman" pitchFamily="18" charset="0"/>
                <a:cs typeface="Times New Roman" pitchFamily="18" charset="0"/>
              </a:rPr>
              <a:t>ойындар.</a:t>
            </a:r>
          </a:p>
          <a:p>
            <a:r>
              <a:rPr lang="kk-KZ" dirty="0">
                <a:latin typeface="Times New Roman" pitchFamily="18" charset="0"/>
                <a:cs typeface="Times New Roman" pitchFamily="18" charset="0"/>
              </a:rPr>
              <a:t>Педагог ойынға қажетті материалдармен балаларды</a:t>
            </a:r>
          </a:p>
          <a:p>
            <a:r>
              <a:rPr lang="kk-KZ" dirty="0">
                <a:latin typeface="Times New Roman" pitchFamily="18" charset="0"/>
                <a:cs typeface="Times New Roman" pitchFamily="18" charset="0"/>
              </a:rPr>
              <a:t>қамтамасыз етеді.ойынды бастапбереді немесе ойынды </a:t>
            </a:r>
          </a:p>
          <a:p>
            <a:r>
              <a:rPr lang="kk-KZ" dirty="0">
                <a:latin typeface="Times New Roman" pitchFamily="18" charset="0"/>
                <a:cs typeface="Times New Roman" pitchFamily="18" charset="0"/>
              </a:rPr>
              <a:t>Ойынның ережесін жақса білетін баланың ойынға басшылық</a:t>
            </a:r>
          </a:p>
          <a:p>
            <a:r>
              <a:rPr lang="kk-KZ" dirty="0">
                <a:latin typeface="Times New Roman" pitchFamily="18" charset="0"/>
                <a:cs typeface="Times New Roman" pitchFamily="18" charset="0"/>
              </a:rPr>
              <a:t> етіп қосады.Дидактикалық ойын кезіңде балаға қанша және</a:t>
            </a:r>
          </a:p>
          <a:p>
            <a:r>
              <a:rPr lang="kk-KZ" dirty="0">
                <a:latin typeface="Times New Roman" pitchFamily="18" charset="0"/>
                <a:cs typeface="Times New Roman" pitchFamily="18" charset="0"/>
              </a:rPr>
              <a:t> не істеу керектігі жөнінде нұсқаулықтар беріледі.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168" y="467544"/>
            <a:ext cx="5952724" cy="2862322"/>
          </a:xfrm>
          <a:prstGeom prst="rect">
            <a:avLst/>
          </a:prstGeom>
          <a:noFill/>
        </p:spPr>
        <p:txBody>
          <a:bodyPr wrap="square" rtlCol="0">
            <a:spAutoFit/>
          </a:bodyPr>
          <a:lstStyle/>
          <a:p>
            <a:r>
              <a:rPr lang="ru-RU" dirty="0" err="1">
                <a:solidFill>
                  <a:schemeClr val="bg1"/>
                </a:solidFill>
                <a:latin typeface="Times New Roman" pitchFamily="18" charset="0"/>
                <a:cs typeface="Times New Roman" pitchFamily="18" charset="0"/>
              </a:rPr>
              <a:t>Мектеп</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жасына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дейінгі</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баланы</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дамытуға</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бағытталған</a:t>
            </a:r>
            <a:r>
              <a:rPr lang="ru-RU" dirty="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іс-әрекеттердің</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тиімділігі</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көбінесе</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оның</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өмірінің</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пәндік-кеңістіктік</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ұйымдастырылуына,ойыншықтар</a:t>
            </a:r>
            <a:r>
              <a:rPr lang="ru-RU" dirty="0" smtClean="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мен </a:t>
            </a:r>
            <a:endParaRPr lang="ru-RU" dirty="0" smtClean="0">
              <a:solidFill>
                <a:schemeClr val="bg1"/>
              </a:solidFill>
              <a:latin typeface="Times New Roman" pitchFamily="18" charset="0"/>
              <a:cs typeface="Times New Roman" pitchFamily="18" charset="0"/>
            </a:endParaRPr>
          </a:p>
          <a:p>
            <a:r>
              <a:rPr lang="ru-RU" dirty="0" err="1" smtClean="0">
                <a:solidFill>
                  <a:schemeClr val="bg1"/>
                </a:solidFill>
                <a:latin typeface="Times New Roman" pitchFamily="18" charset="0"/>
                <a:cs typeface="Times New Roman" pitchFamily="18" charset="0"/>
              </a:rPr>
              <a:t>дидактикалық</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құралдардың</a:t>
            </a:r>
            <a:r>
              <a:rPr lang="ru-RU" dirty="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даму </a:t>
            </a:r>
            <a:r>
              <a:rPr lang="ru-RU" dirty="0" err="1" smtClean="0">
                <a:solidFill>
                  <a:schemeClr val="bg1"/>
                </a:solidFill>
                <a:latin typeface="Times New Roman" pitchFamily="18" charset="0"/>
                <a:cs typeface="Times New Roman" pitchFamily="18" charset="0"/>
              </a:rPr>
              <a:t>әлеуетіне</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олардың</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орналасуына</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байланысты.Баланы</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қоршап</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тұрған</a:t>
            </a:r>
            <a:r>
              <a:rPr lang="ru-RU" dirty="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r>
              <a:rPr lang="ru-RU" dirty="0" err="1" smtClean="0">
                <a:solidFill>
                  <a:schemeClr val="bg1"/>
                </a:solidFill>
                <a:latin typeface="Times New Roman" pitchFamily="18" charset="0"/>
                <a:cs typeface="Times New Roman" pitchFamily="18" charset="0"/>
              </a:rPr>
              <a:t>оның</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психикасын</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қалыптастыратынның</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бәрі</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оның</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білімінің</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әлеуметтік</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тәжірибесінің</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қайнар</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көзі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болып</a:t>
            </a:r>
            <a:r>
              <a:rPr lang="ru-RU" dirty="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r>
              <a:rPr lang="ru-RU" dirty="0" err="1" smtClean="0">
                <a:solidFill>
                  <a:schemeClr val="bg1"/>
                </a:solidFill>
                <a:latin typeface="Times New Roman" pitchFamily="18" charset="0"/>
                <a:cs typeface="Times New Roman" pitchFamily="18" charset="0"/>
              </a:rPr>
              <a:t>табылады</a:t>
            </a:r>
            <a:r>
              <a:rPr lang="ru-RU" dirty="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Сондықтан</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біздің</a:t>
            </a:r>
            <a:r>
              <a:rPr lang="ru-RU" dirty="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балабақшада</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барлық</a:t>
            </a:r>
            <a:r>
              <a:rPr lang="ru-RU" dirty="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r>
              <a:rPr lang="ru-RU" dirty="0" err="1" smtClean="0">
                <a:solidFill>
                  <a:schemeClr val="bg1"/>
                </a:solidFill>
                <a:latin typeface="Times New Roman" pitchFamily="18" charset="0"/>
                <a:cs typeface="Times New Roman" pitchFamily="18" charset="0"/>
              </a:rPr>
              <a:t>психофизиологиялық</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параметрлерде</a:t>
            </a:r>
            <a:r>
              <a:rPr lang="ru-RU" dirty="0">
                <a:solidFill>
                  <a:schemeClr val="bg1"/>
                </a:solidFill>
                <a:latin typeface="Times New Roman" pitchFamily="18" charset="0"/>
                <a:cs typeface="Times New Roman" pitchFamily="18" charset="0"/>
              </a:rPr>
              <a:t> </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балалардың</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дамуын</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барынша</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толық</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жүзеге</a:t>
            </a:r>
            <a:r>
              <a:rPr lang="ru-RU" dirty="0" smtClean="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асыруға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жағдай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жасалған</a:t>
            </a:r>
            <a:r>
              <a:rPr lang="ru-RU" dirty="0">
                <a:solidFill>
                  <a:schemeClr val="bg1"/>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75251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42" y="357159"/>
            <a:ext cx="6143668" cy="5909310"/>
          </a:xfrm>
          <a:prstGeom prst="rect">
            <a:avLst/>
          </a:prstGeom>
        </p:spPr>
        <p:txBody>
          <a:bodyPr wrap="square">
            <a:spAutoFit/>
          </a:bodyPr>
          <a:lstStyle/>
          <a:p>
            <a:r>
              <a:rPr lang="kk-KZ" dirty="0" smtClean="0">
                <a:latin typeface="Times New Roman" pitchFamily="18" charset="0"/>
                <a:cs typeface="Times New Roman" pitchFamily="18" charset="0"/>
              </a:rPr>
              <a:t>Ұйымдастырылған іс-әрекет барысында қолдану тәсілдерімен  қысқаша тоқталып өткім келеді. «Жыл мезгілдері» бойынша ұйымдастырған іс-әрекетте  мақсатқа  жету үшін балаларға жыл мезгілдерінің суреттерін көрсете отырып, жыл мезгілдерінің құбылыстары туралы түсінік бердім. Іс-әрекетінде «Ғажайып алаң» дидактикалық ойынымен жалғастырдым. Ойынның шарты: Әуен ойналады, балалар шеңбер бойымен жылдың төрт мезгілінің суреттерін кезекпен көрсетемін. Бала қай суретке тоқтап қалса сол жыл мезгілі туралы әңгімелеп береді. Келесі балаларға жыл мезгіліне байланысты түстерді таңдау тапсырылады. Балалар берілген карточкадан жыл мезгілдеріне сәйкес түсті таңдап біріктіреді.  Жыл мезгіліне сәйкес түстерді біріктіріп болған соң ойларын айтады. Әрі қарай іс-әрекеті «Жыл мезгілдері» дидактикалық ойынымен жалғастырдым</a:t>
            </a:r>
            <a:r>
              <a:rPr lang="kk-KZ" dirty="0" smtClean="0"/>
              <a:t>.                      </a:t>
            </a:r>
          </a:p>
          <a:p>
            <a:r>
              <a:rPr lang="kk-KZ" dirty="0" smtClean="0"/>
              <a:t> </a:t>
            </a:r>
            <a:endParaRPr lang="kk-KZ"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smtClean="0"/>
          </a:p>
          <a:p>
            <a:endParaRPr lang="ru-RU" dirty="0" smtClean="0">
              <a:latin typeface="Times New Roman" pitchFamily="18" charset="0"/>
              <a:cs typeface="Times New Roman" pitchFamily="18" charset="0"/>
            </a:endParaRPr>
          </a:p>
        </p:txBody>
      </p:sp>
      <p:pic>
        <p:nvPicPr>
          <p:cNvPr id="3" name="Picture 2" descr="C:\Documents and Settings\User\Рабочий стол\фото 22-23\фото-2018-19\IMG_20201224_154447.jpg"/>
          <p:cNvPicPr>
            <a:picLocks noGrp="1" noChangeAspect="1" noChangeArrowheads="1"/>
          </p:cNvPicPr>
          <p:nvPr>
            <p:ph idx="1"/>
          </p:nvPr>
        </p:nvPicPr>
        <p:blipFill>
          <a:blip r:embed="rId3" cstate="print"/>
          <a:srcRect/>
          <a:stretch>
            <a:fillRect/>
          </a:stretch>
        </p:blipFill>
        <p:spPr bwMode="auto">
          <a:xfrm>
            <a:off x="692695" y="4932040"/>
            <a:ext cx="2467309" cy="1512168"/>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3571876" y="6215074"/>
            <a:ext cx="2709862" cy="19587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0648" y="323528"/>
            <a:ext cx="6408712" cy="6463308"/>
          </a:xfrm>
          <a:prstGeom prst="rect">
            <a:avLst/>
          </a:prstGeom>
        </p:spPr>
        <p:txBody>
          <a:bodyPr wrap="square">
            <a:spAutoFit/>
          </a:bodyPr>
          <a:lstStyle/>
          <a:p>
            <a:r>
              <a:rPr lang="kk-KZ" dirty="0">
                <a:solidFill>
                  <a:srgbClr val="FF0000"/>
                </a:solidFill>
                <a:latin typeface="Times New Roman" pitchFamily="18" charset="0"/>
                <a:cs typeface="Times New Roman" pitchFamily="18" charset="0"/>
              </a:rPr>
              <a:t>Ойынның шарты</a:t>
            </a:r>
            <a:r>
              <a:rPr lang="kk-KZ" dirty="0">
                <a:latin typeface="Times New Roman" pitchFamily="18" charset="0"/>
                <a:cs typeface="Times New Roman" pitchFamily="18" charset="0"/>
              </a:rPr>
              <a:t>:</a:t>
            </a:r>
          </a:p>
          <a:p>
            <a:r>
              <a:rPr lang="kk-KZ" dirty="0">
                <a:latin typeface="Times New Roman" pitchFamily="18" charset="0"/>
                <a:cs typeface="Times New Roman" pitchFamily="18" charset="0"/>
              </a:rPr>
              <a:t>Балалар жыл мезгілідерінің өзгерістері карточкасын алып </a:t>
            </a:r>
          </a:p>
          <a:p>
            <a:r>
              <a:rPr lang="kk-KZ" dirty="0">
                <a:latin typeface="Times New Roman" pitchFamily="18" charset="0"/>
                <a:cs typeface="Times New Roman" pitchFamily="18" charset="0"/>
              </a:rPr>
              <a:t>сәйкес келетін мезгілдерге қойып шығады. </a:t>
            </a:r>
          </a:p>
          <a:p>
            <a:r>
              <a:rPr lang="kk-KZ" dirty="0">
                <a:latin typeface="Times New Roman" pitchFamily="18" charset="0"/>
                <a:cs typeface="Times New Roman" pitchFamily="18" charset="0"/>
              </a:rPr>
              <a:t>Ұйыдастырылған іс-әрекеті«Ойланып көр» ойыны арқылы қортындыладым. </a:t>
            </a:r>
          </a:p>
          <a:p>
            <a:r>
              <a:rPr lang="kk-KZ" dirty="0">
                <a:latin typeface="Times New Roman" pitchFamily="18" charset="0"/>
                <a:cs typeface="Times New Roman" pitchFamily="18" charset="0"/>
              </a:rPr>
              <a:t>Ойын шарты: Балалар тәрбиешінің қойған сұрақтарына ойланып жауап беру. </a:t>
            </a:r>
          </a:p>
          <a:p>
            <a:r>
              <a:rPr lang="kk-KZ" dirty="0">
                <a:solidFill>
                  <a:srgbClr val="FF0000"/>
                </a:solidFill>
                <a:latin typeface="Times New Roman" pitchFamily="18" charset="0"/>
                <a:cs typeface="Times New Roman" pitchFamily="18" charset="0"/>
              </a:rPr>
              <a:t>Мысалы</a:t>
            </a:r>
            <a:r>
              <a:rPr lang="kk-KZ" dirty="0">
                <a:latin typeface="Times New Roman" pitchFamily="18" charset="0"/>
                <a:cs typeface="Times New Roman" pitchFamily="18" charset="0"/>
              </a:rPr>
              <a:t>: Күз мезгілі неліктен сары түске боялады? </a:t>
            </a:r>
          </a:p>
          <a:p>
            <a:r>
              <a:rPr lang="kk-KZ" dirty="0">
                <a:latin typeface="Times New Roman" pitchFamily="18" charset="0"/>
                <a:cs typeface="Times New Roman" pitchFamily="18" charset="0"/>
              </a:rPr>
              <a:t>Қыс мезгілі неліктен ақ түске боялады? </a:t>
            </a:r>
          </a:p>
          <a:p>
            <a:r>
              <a:rPr lang="kk-KZ" dirty="0">
                <a:latin typeface="Times New Roman" pitchFamily="18" charset="0"/>
                <a:cs typeface="Times New Roman" pitchFamily="18" charset="0"/>
              </a:rPr>
              <a:t>Қорытынды  нәтижесі:</a:t>
            </a:r>
          </a:p>
          <a:p>
            <a:r>
              <a:rPr lang="kk-KZ" dirty="0">
                <a:latin typeface="Times New Roman" pitchFamily="18" charset="0"/>
                <a:cs typeface="Times New Roman" pitchFamily="18" charset="0"/>
              </a:rPr>
              <a:t>Іскерлік дағдысының дамуы;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Ойлау белсенділігі, тапқырлығы;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Өзіне деген сенімі қалыптасады.</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Балалар басқарларымен қарым-қатынас жасай біледі;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Басқаларды тыңдап, кез-келген жауапқа сыйластық, түсініктікпен қарады;</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Өз ойын топ алдында ашық айтып, қорғай біледі;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Өз бетінше ізденуге үйренеді;</a:t>
            </a:r>
          </a:p>
          <a:p>
            <a:r>
              <a:rPr lang="kk-KZ" dirty="0">
                <a:latin typeface="Times New Roman" pitchFamily="18" charset="0"/>
                <a:cs typeface="Times New Roman" pitchFamily="18" charset="0"/>
              </a:rPr>
              <a:t>Осы нәтиже бойынша баланың іс-әрекетіне деген белсенділігі арта бастады.</a:t>
            </a:r>
          </a:p>
          <a:p>
            <a:r>
              <a:rPr lang="kk-KZ" dirty="0">
                <a:latin typeface="Times New Roman" pitchFamily="18" charset="0"/>
                <a:cs typeface="Times New Roman" pitchFamily="18" charset="0"/>
              </a:rPr>
              <a:t>Күнделікті осындай жұмыстардың нәтижесінде кәзіргі таңда күн талабына сай сауатты, білімді балалар тәрбиелеуге болады. Сондықтан ол үшін көп ізденіс үстінде  болу керек</a:t>
            </a:r>
            <a:endParaRPr lang="ru-RU" dirty="0"/>
          </a:p>
        </p:txBody>
      </p:sp>
    </p:spTree>
    <p:extLst>
      <p:ext uri="{BB962C8B-B14F-4D97-AF65-F5344CB8AC3E}">
        <p14:creationId xmlns="" xmlns:p14="http://schemas.microsoft.com/office/powerpoint/2010/main" val="82010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8" y="428596"/>
            <a:ext cx="6357982" cy="4247317"/>
          </a:xfrm>
          <a:prstGeom prst="rect">
            <a:avLst/>
          </a:prstGeom>
        </p:spPr>
        <p:txBody>
          <a:bodyPr wrap="square">
            <a:spAutoFit/>
          </a:bodyPr>
          <a:lstStyle/>
          <a:p>
            <a:r>
              <a:rPr lang="kk-KZ" dirty="0" smtClean="0">
                <a:solidFill>
                  <a:srgbClr val="FF0000"/>
                </a:solidFill>
                <a:latin typeface="Times New Roman" pitchFamily="18" charset="0"/>
                <a:cs typeface="Times New Roman" pitchFamily="18" charset="0"/>
              </a:rPr>
              <a:t>Қорытынды  нәтижесі</a:t>
            </a:r>
            <a:r>
              <a:rPr lang="kk-KZ" dirty="0" smtClean="0">
                <a:latin typeface="Times New Roman" pitchFamily="18" charset="0"/>
                <a:cs typeface="Times New Roman" pitchFamily="18" charset="0"/>
              </a:rPr>
              <a:t>:</a:t>
            </a:r>
          </a:p>
          <a:p>
            <a:pPr marL="285750" indent="-285750">
              <a:buFont typeface="Wingdings" pitchFamily="2" charset="2"/>
              <a:buChar char="v"/>
            </a:pPr>
            <a:r>
              <a:rPr lang="kk-KZ" dirty="0" smtClean="0">
                <a:latin typeface="Times New Roman" pitchFamily="18" charset="0"/>
                <a:cs typeface="Times New Roman" pitchFamily="18" charset="0"/>
              </a:rPr>
              <a:t>Іскерлік дағдысының дамуы; </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Ойлау белсенділігі, тапқырлығы; </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Өзіне деген сенімі қалыптасады.</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Балалар басқарларымен қарым-қатынас жасай біледі;</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Басқаларды тыңдап, кез-келген жауапқа сыйластық, түсініктікпен қарады;</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Өз ойын топ алдында ашық айтып, қорғай біледі;</a:t>
            </a:r>
            <a:endParaRPr lang="ru-RU" dirty="0" smtClean="0">
              <a:latin typeface="Times New Roman" pitchFamily="18" charset="0"/>
              <a:cs typeface="Times New Roman" pitchFamily="18" charset="0"/>
            </a:endParaRPr>
          </a:p>
          <a:p>
            <a:pPr marL="285750" indent="-285750">
              <a:buFont typeface="Wingdings" pitchFamily="2" charset="2"/>
              <a:buChar char="v"/>
            </a:pPr>
            <a:r>
              <a:rPr lang="kk-KZ" dirty="0" smtClean="0">
                <a:latin typeface="Times New Roman" pitchFamily="18" charset="0"/>
                <a:cs typeface="Times New Roman" pitchFamily="18" charset="0"/>
              </a:rPr>
              <a:t>Өз бетінше ізденуге үйренеді;</a:t>
            </a:r>
          </a:p>
          <a:p>
            <a:r>
              <a:rPr lang="kk-KZ" dirty="0" smtClean="0">
                <a:latin typeface="Times New Roman" pitchFamily="18" charset="0"/>
                <a:cs typeface="Times New Roman" pitchFamily="18" charset="0"/>
              </a:rPr>
              <a:t>Осы нәтиже бойынша баланың іс-әрекетіне деген белсенділігі арта бастады.</a:t>
            </a:r>
          </a:p>
          <a:p>
            <a:r>
              <a:rPr lang="kk-KZ" dirty="0" smtClean="0">
                <a:latin typeface="Times New Roman" pitchFamily="18" charset="0"/>
                <a:cs typeface="Times New Roman" pitchFamily="18" charset="0"/>
              </a:rPr>
              <a:t>Күнделікті осындай жұмыстардың нәтижесінде кәзіргі таңда күн талабына сай сауатты, білімді балалар тәрбиелеуге болады. Сондықтан ол үшін көп ізденіс үстінде  болу керек.</a:t>
            </a:r>
            <a:endParaRPr lang="ru-RU"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722</TotalTime>
  <Words>1163</Words>
  <Application>Microsoft Office PowerPoint</Application>
  <PresentationFormat>Экран (4:3)</PresentationFormat>
  <Paragraphs>153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Волна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69</cp:revision>
  <dcterms:created xsi:type="dcterms:W3CDTF">2022-10-20T17:03:41Z</dcterms:created>
  <dcterms:modified xsi:type="dcterms:W3CDTF">2022-10-22T05:46:40Z</dcterms:modified>
</cp:coreProperties>
</file>